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3"/>
  </p:notesMasterIdLst>
  <p:sldIdLst>
    <p:sldId id="287" r:id="rId2"/>
    <p:sldId id="286" r:id="rId3"/>
    <p:sldId id="288" r:id="rId4"/>
    <p:sldId id="261" r:id="rId5"/>
    <p:sldId id="257" r:id="rId6"/>
    <p:sldId id="260" r:id="rId7"/>
    <p:sldId id="259" r:id="rId8"/>
    <p:sldId id="258" r:id="rId9"/>
    <p:sldId id="273" r:id="rId10"/>
    <p:sldId id="276" r:id="rId11"/>
    <p:sldId id="277" r:id="rId12"/>
    <p:sldId id="278" r:id="rId13"/>
    <p:sldId id="265" r:id="rId14"/>
    <p:sldId id="285" r:id="rId15"/>
    <p:sldId id="266" r:id="rId16"/>
    <p:sldId id="290" r:id="rId17"/>
    <p:sldId id="291" r:id="rId18"/>
    <p:sldId id="292" r:id="rId19"/>
    <p:sldId id="293" r:id="rId20"/>
    <p:sldId id="294" r:id="rId21"/>
    <p:sldId id="295" r:id="rId22"/>
    <p:sldId id="289" r:id="rId23"/>
    <p:sldId id="256" r:id="rId24"/>
    <p:sldId id="281" r:id="rId25"/>
    <p:sldId id="263" r:id="rId26"/>
    <p:sldId id="264" r:id="rId27"/>
    <p:sldId id="268" r:id="rId28"/>
    <p:sldId id="269" r:id="rId29"/>
    <p:sldId id="270" r:id="rId30"/>
    <p:sldId id="271" r:id="rId31"/>
    <p:sldId id="27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E0BA8A-AAF8-49EF-AC9E-BFCEB2C79A79}">
          <p14:sldIdLst>
            <p14:sldId id="287"/>
            <p14:sldId id="286"/>
          </p14:sldIdLst>
        </p14:section>
        <p14:section name="Y-axis truncation in bar graphs" id="{682B1420-7317-4D07-BEA7-59FE404B6274}">
          <p14:sldIdLst>
            <p14:sldId id="288"/>
            <p14:sldId id="261"/>
            <p14:sldId id="257"/>
            <p14:sldId id="260"/>
            <p14:sldId id="259"/>
            <p14:sldId id="258"/>
            <p14:sldId id="273"/>
            <p14:sldId id="276"/>
            <p14:sldId id="277"/>
            <p14:sldId id="278"/>
            <p14:sldId id="265"/>
            <p14:sldId id="285"/>
            <p14:sldId id="266"/>
            <p14:sldId id="290"/>
            <p14:sldId id="291"/>
            <p14:sldId id="292"/>
            <p14:sldId id="293"/>
            <p14:sldId id="294"/>
            <p14:sldId id="295"/>
          </p14:sldIdLst>
        </p14:section>
        <p14:section name="Other techniques and graph types" id="{03A4CD6A-091D-46DD-8EDD-2B7585F15D79}">
          <p14:sldIdLst>
            <p14:sldId id="289"/>
            <p14:sldId id="256"/>
            <p14:sldId id="281"/>
            <p14:sldId id="263"/>
            <p14:sldId id="264"/>
            <p14:sldId id="268"/>
            <p14:sldId id="269"/>
            <p14:sldId id="270"/>
            <p14:sldId id="271"/>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18" autoAdjust="0"/>
  </p:normalViewPr>
  <p:slideViewPr>
    <p:cSldViewPr>
      <p:cViewPr varScale="1">
        <p:scale>
          <a:sx n="86" d="100"/>
          <a:sy n="86" d="100"/>
        </p:scale>
        <p:origin x="233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000" dirty="0"/>
              <a:t>Manual</a:t>
            </a:r>
            <a:r>
              <a:rPr lang="en-US" sz="2000" baseline="0" dirty="0"/>
              <a:t> Axis Adjustment</a:t>
            </a:r>
            <a:endParaRPr lang="en-US" sz="2000"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quantity</c:v>
                </c:pt>
              </c:strCache>
            </c:strRef>
          </c:tx>
          <c:spPr>
            <a:solidFill>
              <a:schemeClr val="accent1"/>
            </a:solidFill>
            <a:ln>
              <a:noFill/>
            </a:ln>
            <a:effectLst/>
          </c:spPr>
          <c:invertIfNegative val="0"/>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100</c:v>
                </c:pt>
                <c:pt idx="1">
                  <c:v>101</c:v>
                </c:pt>
                <c:pt idx="2">
                  <c:v>103</c:v>
                </c:pt>
                <c:pt idx="3">
                  <c:v>105</c:v>
                </c:pt>
                <c:pt idx="4">
                  <c:v>101</c:v>
                </c:pt>
                <c:pt idx="5">
                  <c:v>102</c:v>
                </c:pt>
              </c:numCache>
            </c:numRef>
          </c:val>
          <c:extLst>
            <c:ext xmlns:c16="http://schemas.microsoft.com/office/drawing/2014/chart" uri="{C3380CC4-5D6E-409C-BE32-E72D297353CC}">
              <c16:uniqueId val="{00000000-1363-4779-A782-EC260BE1FE01}"/>
            </c:ext>
          </c:extLst>
        </c:ser>
        <c:dLbls>
          <c:showLegendKey val="0"/>
          <c:showVal val="0"/>
          <c:showCatName val="0"/>
          <c:showSerName val="0"/>
          <c:showPercent val="0"/>
          <c:showBubbleSize val="0"/>
        </c:dLbls>
        <c:gapWidth val="219"/>
        <c:overlap val="-27"/>
        <c:axId val="356006400"/>
        <c:axId val="383995264"/>
      </c:barChart>
      <c:catAx>
        <c:axId val="356006400"/>
        <c:scaling>
          <c:orientation val="minMax"/>
        </c:scaling>
        <c:delete val="0"/>
        <c:axPos val="b"/>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95264"/>
        <c:crosses val="autoZero"/>
        <c:auto val="1"/>
        <c:lblAlgn val="ctr"/>
        <c:lblOffset val="100"/>
        <c:noMultiLvlLbl val="0"/>
      </c:catAx>
      <c:valAx>
        <c:axId val="38399526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006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000" dirty="0"/>
              <a:t>Default:</a:t>
            </a:r>
            <a:r>
              <a:rPr lang="en-US" sz="2000" baseline="0" dirty="0"/>
              <a:t> Axis is Truncated</a:t>
            </a:r>
            <a:endParaRPr lang="en-US" sz="2000" dirty="0"/>
          </a:p>
        </c:rich>
      </c:tx>
      <c:overlay val="0"/>
      <c:spPr>
        <a:noFill/>
        <a:ln>
          <a:noFill/>
        </a:ln>
        <a:effectLst/>
      </c:spPr>
    </c:title>
    <c:autoTitleDeleted val="0"/>
    <c:plotArea>
      <c:layout>
        <c:manualLayout>
          <c:layoutTarget val="inner"/>
          <c:xMode val="edge"/>
          <c:yMode val="edge"/>
          <c:x val="8.0887828137225601E-2"/>
          <c:y val="0.22513710127727801"/>
          <c:w val="0.86575951394468398"/>
          <c:h val="0.68046781598934303"/>
        </c:manualLayout>
      </c:layout>
      <c:barChart>
        <c:barDir val="col"/>
        <c:grouping val="clustered"/>
        <c:varyColors val="0"/>
        <c:ser>
          <c:idx val="0"/>
          <c:order val="0"/>
          <c:tx>
            <c:strRef>
              <c:f>Sheet1!$B$1</c:f>
              <c:strCache>
                <c:ptCount val="1"/>
                <c:pt idx="0">
                  <c:v>quantity</c:v>
                </c:pt>
              </c:strCache>
            </c:strRef>
          </c:tx>
          <c:spPr>
            <a:solidFill>
              <a:schemeClr val="accent1"/>
            </a:solidFill>
            <a:ln>
              <a:noFill/>
            </a:ln>
            <a:effectLst/>
          </c:spPr>
          <c:invertIfNegative val="0"/>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100</c:v>
                </c:pt>
                <c:pt idx="1">
                  <c:v>101</c:v>
                </c:pt>
                <c:pt idx="2">
                  <c:v>103</c:v>
                </c:pt>
                <c:pt idx="3">
                  <c:v>105</c:v>
                </c:pt>
                <c:pt idx="4">
                  <c:v>101</c:v>
                </c:pt>
                <c:pt idx="5">
                  <c:v>102</c:v>
                </c:pt>
              </c:numCache>
            </c:numRef>
          </c:val>
          <c:extLst>
            <c:ext xmlns:c16="http://schemas.microsoft.com/office/drawing/2014/chart" uri="{C3380CC4-5D6E-409C-BE32-E72D297353CC}">
              <c16:uniqueId val="{00000000-A267-4A5B-9037-819EDC6661C7}"/>
            </c:ext>
          </c:extLst>
        </c:ser>
        <c:dLbls>
          <c:showLegendKey val="0"/>
          <c:showVal val="0"/>
          <c:showCatName val="0"/>
          <c:showSerName val="0"/>
          <c:showPercent val="0"/>
          <c:showBubbleSize val="0"/>
        </c:dLbls>
        <c:gapWidth val="219"/>
        <c:overlap val="-27"/>
        <c:axId val="356007424"/>
        <c:axId val="383998144"/>
      </c:barChart>
      <c:catAx>
        <c:axId val="356007424"/>
        <c:scaling>
          <c:orientation val="minMax"/>
        </c:scaling>
        <c:delete val="0"/>
        <c:axPos val="b"/>
        <c:numFmt formatCode="General" sourceLinked="1"/>
        <c:majorTickMark val="none"/>
        <c:minorTickMark val="none"/>
        <c:tickLblPos val="nextTo"/>
        <c:spPr>
          <a:noFill/>
          <a:ln w="9525" cap="flat" cmpd="sng" algn="ctr">
            <a:solidFill>
              <a:schemeClr val="accent1">
                <a:alpha val="9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3998144"/>
        <c:crosses val="autoZero"/>
        <c:auto val="1"/>
        <c:lblAlgn val="ctr"/>
        <c:lblOffset val="100"/>
        <c:noMultiLvlLbl val="0"/>
      </c:catAx>
      <c:valAx>
        <c:axId val="3839981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007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524AF8-D4EC-44A3-95F0-D4446419679E}" type="datetimeFigureOut">
              <a:rPr lang="en-US" smtClean="0"/>
              <a:t>3/11/2020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851754-01F0-4ECC-8E37-9484410F2749}" type="slidenum">
              <a:rPr lang="en-US" smtClean="0"/>
              <a:t>‹#›</a:t>
            </a:fld>
            <a:endParaRPr lang="en-US"/>
          </a:p>
        </p:txBody>
      </p:sp>
    </p:spTree>
    <p:extLst>
      <p:ext uri="{BB962C8B-B14F-4D97-AF65-F5344CB8AC3E}">
        <p14:creationId xmlns:p14="http://schemas.microsoft.com/office/powerpoint/2010/main" val="3659726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ir2018.wid.world/part-2.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igsaw.vitalsource.com/books/9781464156656/epub/OPS/xhtml/sch_9781464155468_ref.xhtml#biblio183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16/j.jesp.2003.07.00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https://www.statisticshowto.datasciencecentral.com/misleading-graphs/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4</a:t>
            </a:fld>
            <a:endParaRPr lang="en-US"/>
          </a:p>
        </p:txBody>
      </p:sp>
    </p:spTree>
    <p:extLst>
      <p:ext uri="{BB962C8B-B14F-4D97-AF65-F5344CB8AC3E}">
        <p14:creationId xmlns:p14="http://schemas.microsoft.com/office/powerpoint/2010/main" val="49570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Fox News</a:t>
            </a:r>
          </a:p>
          <a:p>
            <a:endParaRPr lang="en-US" dirty="0"/>
          </a:p>
          <a:p>
            <a:r>
              <a:rPr lang="en-US" dirty="0"/>
              <a:t>https://www.statisticshowto.datasciencecentral.com/misleading-graphs/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13</a:t>
            </a:fld>
            <a:endParaRPr lang="en-US"/>
          </a:p>
        </p:txBody>
      </p:sp>
    </p:spTree>
    <p:extLst>
      <p:ext uri="{BB962C8B-B14F-4D97-AF65-F5344CB8AC3E}">
        <p14:creationId xmlns:p14="http://schemas.microsoft.com/office/powerpoint/2010/main" val="291796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https://callingbullshit.org/tools/tools_misleading_axes.html</a:t>
            </a:r>
          </a:p>
        </p:txBody>
      </p:sp>
      <p:sp>
        <p:nvSpPr>
          <p:cNvPr id="4" name="Slide Number Placeholder 3"/>
          <p:cNvSpPr>
            <a:spLocks noGrp="1"/>
          </p:cNvSpPr>
          <p:nvPr>
            <p:ph type="sldNum" sz="quarter" idx="10"/>
          </p:nvPr>
        </p:nvSpPr>
        <p:spPr/>
        <p:txBody>
          <a:bodyPr/>
          <a:lstStyle/>
          <a:p>
            <a:fld id="{C4851754-01F0-4ECC-8E37-9484410F2749}" type="slidenum">
              <a:rPr lang="en-US" smtClean="0"/>
              <a:t>15</a:t>
            </a:fld>
            <a:endParaRPr lang="en-US"/>
          </a:p>
        </p:txBody>
      </p:sp>
    </p:spTree>
    <p:extLst>
      <p:ext uri="{BB962C8B-B14F-4D97-AF65-F5344CB8AC3E}">
        <p14:creationId xmlns:p14="http://schemas.microsoft.com/office/powerpoint/2010/main" val="253878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 of </a:t>
            </a:r>
            <a:r>
              <a:rPr lang="en-US"/>
              <a:t>Reisberg’s Cognition </a:t>
            </a:r>
            <a:r>
              <a:rPr lang="en-US" dirty="0"/>
              <a:t>textbook</a:t>
            </a:r>
          </a:p>
        </p:txBody>
      </p:sp>
      <p:sp>
        <p:nvSpPr>
          <p:cNvPr id="4" name="Slide Number Placeholder 3"/>
          <p:cNvSpPr>
            <a:spLocks noGrp="1"/>
          </p:cNvSpPr>
          <p:nvPr>
            <p:ph type="sldNum" sz="quarter" idx="5"/>
          </p:nvPr>
        </p:nvSpPr>
        <p:spPr/>
        <p:txBody>
          <a:bodyPr/>
          <a:lstStyle/>
          <a:p>
            <a:fld id="{C4851754-01F0-4ECC-8E37-9484410F2749}" type="slidenum">
              <a:rPr lang="en-US" smtClean="0"/>
              <a:t>16</a:t>
            </a:fld>
            <a:endParaRPr lang="en-US"/>
          </a:p>
        </p:txBody>
      </p:sp>
    </p:spTree>
    <p:extLst>
      <p:ext uri="{BB962C8B-B14F-4D97-AF65-F5344CB8AC3E}">
        <p14:creationId xmlns:p14="http://schemas.microsoft.com/office/powerpoint/2010/main" val="79513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Canning</a:t>
            </a:r>
            <a:r>
              <a:rPr lang="en-US" baseline="0"/>
              <a:t> et al (2019)</a:t>
            </a:r>
            <a:endParaRPr lang="en-US"/>
          </a:p>
        </p:txBody>
      </p:sp>
      <p:sp>
        <p:nvSpPr>
          <p:cNvPr id="4" name="Slide Number Placeholder 3"/>
          <p:cNvSpPr>
            <a:spLocks noGrp="1"/>
          </p:cNvSpPr>
          <p:nvPr>
            <p:ph type="sldNum" sz="quarter" idx="10"/>
          </p:nvPr>
        </p:nvSpPr>
        <p:spPr/>
        <p:txBody>
          <a:bodyPr/>
          <a:lstStyle/>
          <a:p>
            <a:fld id="{C4851754-01F0-4ECC-8E37-9484410F2749}" type="slidenum">
              <a:rPr lang="en-US" smtClean="0"/>
              <a:t>17</a:t>
            </a:fld>
            <a:endParaRPr lang="en-US"/>
          </a:p>
        </p:txBody>
      </p:sp>
    </p:spTree>
    <p:extLst>
      <p:ext uri="{BB962C8B-B14F-4D97-AF65-F5344CB8AC3E}">
        <p14:creationId xmlns:p14="http://schemas.microsoft.com/office/powerpoint/2010/main" val="115447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Roediger &amp; Karpicke, 2008 (Science)</a:t>
            </a:r>
          </a:p>
        </p:txBody>
      </p:sp>
      <p:sp>
        <p:nvSpPr>
          <p:cNvPr id="4" name="Slide Number Placeholder 3"/>
          <p:cNvSpPr>
            <a:spLocks noGrp="1"/>
          </p:cNvSpPr>
          <p:nvPr>
            <p:ph type="sldNum" sz="quarter" idx="5"/>
          </p:nvPr>
        </p:nvSpPr>
        <p:spPr/>
        <p:txBody>
          <a:bodyPr/>
          <a:lstStyle/>
          <a:p>
            <a:fld id="{C4851754-01F0-4ECC-8E37-9484410F2749}" type="slidenum">
              <a:rPr lang="en-US" smtClean="0"/>
              <a:t>18</a:t>
            </a:fld>
            <a:endParaRPr lang="en-US"/>
          </a:p>
        </p:txBody>
      </p:sp>
    </p:spTree>
    <p:extLst>
      <p:ext uri="{BB962C8B-B14F-4D97-AF65-F5344CB8AC3E}">
        <p14:creationId xmlns:p14="http://schemas.microsoft.com/office/powerpoint/2010/main" val="1807379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Keynote at an academic conference (January 2020)</a:t>
            </a:r>
          </a:p>
          <a:p>
            <a:endParaRPr lang="en-US" dirty="0"/>
          </a:p>
        </p:txBody>
      </p:sp>
      <p:sp>
        <p:nvSpPr>
          <p:cNvPr id="4" name="Slide Number Placeholder 3"/>
          <p:cNvSpPr>
            <a:spLocks noGrp="1"/>
          </p:cNvSpPr>
          <p:nvPr>
            <p:ph type="sldNum" sz="quarter" idx="5"/>
          </p:nvPr>
        </p:nvSpPr>
        <p:spPr/>
        <p:txBody>
          <a:bodyPr/>
          <a:lstStyle/>
          <a:p>
            <a:fld id="{C4851754-01F0-4ECC-8E37-9484410F2749}" type="slidenum">
              <a:rPr lang="en-US" smtClean="0"/>
              <a:t>19</a:t>
            </a:fld>
            <a:endParaRPr lang="en-US"/>
          </a:p>
        </p:txBody>
      </p:sp>
    </p:spTree>
    <p:extLst>
      <p:ext uri="{BB962C8B-B14F-4D97-AF65-F5344CB8AC3E}">
        <p14:creationId xmlns:p14="http://schemas.microsoft.com/office/powerpoint/2010/main" val="2643605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Meyer, M. L., Zhao, Z., &amp; </a:t>
            </a:r>
            <a:r>
              <a:rPr lang="en-US" sz="1200" b="0" i="0" kern="1200" dirty="0" err="1" smtClean="0">
                <a:solidFill>
                  <a:schemeClr val="tx1"/>
                </a:solidFill>
                <a:effectLst/>
                <a:latin typeface="+mn-lt"/>
                <a:ea typeface="+mn-ea"/>
                <a:cs typeface="+mn-cs"/>
              </a:rPr>
              <a:t>Tamir</a:t>
            </a:r>
            <a:r>
              <a:rPr lang="en-US" sz="1200" b="0" i="0" kern="1200" dirty="0" smtClean="0">
                <a:solidFill>
                  <a:schemeClr val="tx1"/>
                </a:solidFill>
                <a:effectLst/>
                <a:latin typeface="+mn-lt"/>
                <a:ea typeface="+mn-ea"/>
                <a:cs typeface="+mn-cs"/>
              </a:rPr>
              <a:t>, D. I. (2019). Simulating other people changes the self. </a:t>
            </a:r>
            <a:r>
              <a:rPr lang="en-US" sz="1200" b="0" i="1" kern="1200" dirty="0" smtClean="0">
                <a:solidFill>
                  <a:schemeClr val="tx1"/>
                </a:solidFill>
                <a:effectLst/>
                <a:latin typeface="+mn-lt"/>
                <a:ea typeface="+mn-ea"/>
                <a:cs typeface="+mn-cs"/>
              </a:rPr>
              <a:t>Journal of Experimental Psychology: General</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20</a:t>
            </a:fld>
            <a:endParaRPr lang="en-US"/>
          </a:p>
        </p:txBody>
      </p:sp>
    </p:spTree>
    <p:extLst>
      <p:ext uri="{BB962C8B-B14F-4D97-AF65-F5344CB8AC3E}">
        <p14:creationId xmlns:p14="http://schemas.microsoft.com/office/powerpoint/2010/main" val="3800522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Meyer, M. L., Zhao, Z., &amp; </a:t>
            </a:r>
            <a:r>
              <a:rPr lang="en-US" sz="1200" b="0" i="0" kern="1200" dirty="0" err="1" smtClean="0">
                <a:solidFill>
                  <a:schemeClr val="tx1"/>
                </a:solidFill>
                <a:effectLst/>
                <a:latin typeface="+mn-lt"/>
                <a:ea typeface="+mn-ea"/>
                <a:cs typeface="+mn-cs"/>
              </a:rPr>
              <a:t>Tamir</a:t>
            </a:r>
            <a:r>
              <a:rPr lang="en-US" sz="1200" b="0" i="0" kern="1200" dirty="0" smtClean="0">
                <a:solidFill>
                  <a:schemeClr val="tx1"/>
                </a:solidFill>
                <a:effectLst/>
                <a:latin typeface="+mn-lt"/>
                <a:ea typeface="+mn-ea"/>
                <a:cs typeface="+mn-cs"/>
              </a:rPr>
              <a:t>, D. I. (2019). Simulating other people changes the self. </a:t>
            </a:r>
            <a:r>
              <a:rPr lang="en-US" sz="1200" b="0" i="1" kern="1200" dirty="0" smtClean="0">
                <a:solidFill>
                  <a:schemeClr val="tx1"/>
                </a:solidFill>
                <a:effectLst/>
                <a:latin typeface="+mn-lt"/>
                <a:ea typeface="+mn-ea"/>
                <a:cs typeface="+mn-cs"/>
              </a:rPr>
              <a:t>Journal of Experimental Psychology: General</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21</a:t>
            </a:fld>
            <a:endParaRPr lang="en-US"/>
          </a:p>
        </p:txBody>
      </p:sp>
    </p:spTree>
    <p:extLst>
      <p:ext uri="{BB962C8B-B14F-4D97-AF65-F5344CB8AC3E}">
        <p14:creationId xmlns:p14="http://schemas.microsoft.com/office/powerpoint/2010/main" val="3458205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Y-axis manipulation</a:t>
            </a:r>
          </a:p>
        </p:txBody>
      </p:sp>
      <p:sp>
        <p:nvSpPr>
          <p:cNvPr id="4" name="Slide Number Placeholder 3"/>
          <p:cNvSpPr>
            <a:spLocks noGrp="1"/>
          </p:cNvSpPr>
          <p:nvPr>
            <p:ph type="sldNum" sz="quarter" idx="10"/>
          </p:nvPr>
        </p:nvSpPr>
        <p:spPr/>
        <p:txBody>
          <a:bodyPr/>
          <a:lstStyle/>
          <a:p>
            <a:fld id="{C4851754-01F0-4ECC-8E37-9484410F2749}" type="slidenum">
              <a:rPr lang="en-US" smtClean="0"/>
              <a:t>23</a:t>
            </a:fld>
            <a:endParaRPr lang="en-US"/>
          </a:p>
        </p:txBody>
      </p:sp>
    </p:spTree>
    <p:extLst>
      <p:ext uri="{BB962C8B-B14F-4D97-AF65-F5344CB8AC3E}">
        <p14:creationId xmlns:p14="http://schemas.microsoft.com/office/powerpoint/2010/main" val="3130821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Inaccurate proportion</a:t>
            </a:r>
          </a:p>
          <a:p>
            <a:r>
              <a:rPr lang="en-US" dirty="0"/>
              <a:t>Found at RDU airport by BWY</a:t>
            </a:r>
          </a:p>
        </p:txBody>
      </p:sp>
      <p:sp>
        <p:nvSpPr>
          <p:cNvPr id="4" name="Slide Number Placeholder 3"/>
          <p:cNvSpPr>
            <a:spLocks noGrp="1"/>
          </p:cNvSpPr>
          <p:nvPr>
            <p:ph type="sldNum" sz="quarter" idx="5"/>
          </p:nvPr>
        </p:nvSpPr>
        <p:spPr/>
        <p:txBody>
          <a:bodyPr/>
          <a:lstStyle/>
          <a:p>
            <a:fld id="{C4851754-01F0-4ECC-8E37-9484410F2749}" type="slidenum">
              <a:rPr lang="en-US" smtClean="0"/>
              <a:t>24</a:t>
            </a:fld>
            <a:endParaRPr lang="en-US"/>
          </a:p>
        </p:txBody>
      </p:sp>
    </p:spTree>
    <p:extLst>
      <p:ext uri="{BB962C8B-B14F-4D97-AF65-F5344CB8AC3E}">
        <p14:creationId xmlns:p14="http://schemas.microsoft.com/office/powerpoint/2010/main" val="5290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a:t>https://www.businessinsider.in/We-Fixed-Fox-News-Embarrassing-Obamacare-Chart/articleshow/33034053.cms</a:t>
            </a:r>
          </a:p>
          <a:p>
            <a:pPr marL="0" lvl="0" indent="0">
              <a:spcBef>
                <a:spcPts val="0"/>
              </a:spcBef>
              <a:spcAft>
                <a:spcPts val="0"/>
              </a:spcAft>
              <a:buNone/>
            </a:pPr>
            <a:r>
              <a:rPr lang="en-US" dirty="0"/>
              <a:t>https://thenextweb.com/dd/2015/05/15/7-most-common-data-visualization-mistakes/</a:t>
            </a:r>
          </a:p>
          <a:p>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5</a:t>
            </a:fld>
            <a:endParaRPr lang="en-US"/>
          </a:p>
        </p:txBody>
      </p:sp>
    </p:spTree>
    <p:extLst>
      <p:ext uri="{BB962C8B-B14F-4D97-AF65-F5344CB8AC3E}">
        <p14:creationId xmlns:p14="http://schemas.microsoft.com/office/powerpoint/2010/main" val="2727272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do not add up to 100%</a:t>
            </a:r>
          </a:p>
          <a:p>
            <a:endParaRPr lang="en-US" dirty="0"/>
          </a:p>
          <a:p>
            <a:r>
              <a:rPr lang="en-US" dirty="0"/>
              <a:t>Fox News; found on https://www.statisticshwto.datasciencecentral.com/misleading-graphs/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25</a:t>
            </a:fld>
            <a:endParaRPr lang="en-US"/>
          </a:p>
        </p:txBody>
      </p:sp>
    </p:spTree>
    <p:extLst>
      <p:ext uri="{BB962C8B-B14F-4D97-AF65-F5344CB8AC3E}">
        <p14:creationId xmlns:p14="http://schemas.microsoft.com/office/powerpoint/2010/main" val="4137502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y-axes; y-axis manipulation</a:t>
            </a:r>
          </a:p>
          <a:p>
            <a:endParaRPr lang="en-US" dirty="0"/>
          </a:p>
          <a:p>
            <a:r>
              <a:rPr lang="en-US" dirty="0"/>
              <a:t>https://www.statisticshowto.datasciencecentral.com/misleading-graphs/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26</a:t>
            </a:fld>
            <a:endParaRPr lang="en-US"/>
          </a:p>
        </p:txBody>
      </p:sp>
    </p:spTree>
    <p:extLst>
      <p:ext uri="{BB962C8B-B14F-4D97-AF65-F5344CB8AC3E}">
        <p14:creationId xmlns:p14="http://schemas.microsoft.com/office/powerpoint/2010/main" val="1016219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manipulation</a:t>
            </a:r>
          </a:p>
          <a:p>
            <a:endParaRPr lang="en-US" dirty="0"/>
          </a:p>
          <a:p>
            <a:r>
              <a:rPr lang="en-US" dirty="0"/>
              <a:t>https://callingbullshit.org/tools/tools_misleading_axes.html</a:t>
            </a:r>
          </a:p>
          <a:p>
            <a:endParaRPr lang="en-US" dirty="0"/>
          </a:p>
          <a:p>
            <a:r>
              <a:rPr lang="en-US" dirty="0"/>
              <a:t>“</a:t>
            </a:r>
            <a:r>
              <a:rPr lang="en-US" sz="1200" b="0" i="0" kern="1200" dirty="0">
                <a:solidFill>
                  <a:schemeClr val="tx1"/>
                </a:solidFill>
                <a:effectLst/>
                <a:latin typeface="+mn-lt"/>
                <a:ea typeface="+mn-ea"/>
                <a:cs typeface="+mn-cs"/>
              </a:rPr>
              <a:t>The graph reproduced below from </a:t>
            </a:r>
            <a:r>
              <a:rPr lang="en-US" sz="1200" b="0" i="0" u="sng" kern="1200" dirty="0">
                <a:solidFill>
                  <a:schemeClr val="tx1"/>
                </a:solidFill>
                <a:effectLst/>
                <a:latin typeface="+mn-lt"/>
                <a:ea typeface="+mn-ea"/>
                <a:cs typeface="+mn-cs"/>
                <a:hlinkClick r:id="rId3"/>
              </a:rPr>
              <a:t>World Inequity Report 2018</a:t>
            </a:r>
            <a:r>
              <a:rPr lang="en-US" sz="1200" b="0" i="0" kern="1200" dirty="0">
                <a:solidFill>
                  <a:schemeClr val="tx1"/>
                </a:solidFill>
                <a:effectLst/>
                <a:latin typeface="+mn-lt"/>
                <a:ea typeface="+mn-ea"/>
                <a:cs typeface="+mn-cs"/>
              </a:rPr>
              <a:t> illustrates the growth in real income from 1980-2016 for the combined populations of China, India, US-Canada, and Western Europe. The purpose of the graph is to indicate where in the wealth distribution most of the growth occurred. The horizontal axis starts out on a linear scale: every 10% of the population is represented by the same distance along the axis. But once the graph reaches 99%, this changes abruptly to a logarithmic scale, in which smaller and smaller segments of the population take up equal size along the horizontal axis. At the far right side of the graph, we have a segment of the population corresponding to less than 0.001% of the population corresponding to a region the same size as used to represent the 10% of the population across the majority of the graph.”</a:t>
            </a:r>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27</a:t>
            </a:fld>
            <a:endParaRPr lang="en-US"/>
          </a:p>
        </p:txBody>
      </p:sp>
    </p:spTree>
    <p:extLst>
      <p:ext uri="{BB962C8B-B14F-4D97-AF65-F5344CB8AC3E}">
        <p14:creationId xmlns:p14="http://schemas.microsoft.com/office/powerpoint/2010/main" val="2033474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Unlabeled axes; unnecessary third dimension</a:t>
            </a:r>
          </a:p>
          <a:p>
            <a:endParaRPr lang="en-US" dirty="0"/>
          </a:p>
          <a:p>
            <a:r>
              <a:rPr lang="en-US" dirty="0"/>
              <a:t>https://undullify.com/data-visualization-102-common-mistakes-visualizing-data/</a:t>
            </a:r>
          </a:p>
        </p:txBody>
      </p:sp>
      <p:sp>
        <p:nvSpPr>
          <p:cNvPr id="4" name="Slide Number Placeholder 3"/>
          <p:cNvSpPr>
            <a:spLocks noGrp="1"/>
          </p:cNvSpPr>
          <p:nvPr>
            <p:ph type="sldNum" sz="quarter" idx="10"/>
          </p:nvPr>
        </p:nvSpPr>
        <p:spPr/>
        <p:txBody>
          <a:bodyPr/>
          <a:lstStyle/>
          <a:p>
            <a:fld id="{C4851754-01F0-4ECC-8E37-9484410F2749}" type="slidenum">
              <a:rPr lang="en-US" smtClean="0"/>
              <a:t>28</a:t>
            </a:fld>
            <a:endParaRPr lang="en-US"/>
          </a:p>
        </p:txBody>
      </p:sp>
    </p:spTree>
    <p:extLst>
      <p:ext uri="{BB962C8B-B14F-4D97-AF65-F5344CB8AC3E}">
        <p14:creationId xmlns:p14="http://schemas.microsoft.com/office/powerpoint/2010/main" val="1927514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Y-axis manipulation</a:t>
            </a:r>
          </a:p>
        </p:txBody>
      </p:sp>
      <p:sp>
        <p:nvSpPr>
          <p:cNvPr id="4" name="Slide Number Placeholder 3"/>
          <p:cNvSpPr>
            <a:spLocks noGrp="1"/>
          </p:cNvSpPr>
          <p:nvPr>
            <p:ph type="sldNum" sz="quarter" idx="10"/>
          </p:nvPr>
        </p:nvSpPr>
        <p:spPr/>
        <p:txBody>
          <a:bodyPr/>
          <a:lstStyle/>
          <a:p>
            <a:fld id="{C4851754-01F0-4ECC-8E37-9484410F2749}" type="slidenum">
              <a:rPr lang="en-US" smtClean="0"/>
              <a:t>29</a:t>
            </a:fld>
            <a:endParaRPr lang="en-US"/>
          </a:p>
        </p:txBody>
      </p:sp>
    </p:spTree>
    <p:extLst>
      <p:ext uri="{BB962C8B-B14F-4D97-AF65-F5344CB8AC3E}">
        <p14:creationId xmlns:p14="http://schemas.microsoft.com/office/powerpoint/2010/main" val="1542420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Unclear use of color scale</a:t>
            </a:r>
          </a:p>
          <a:p>
            <a:endParaRPr lang="en-US" dirty="0"/>
          </a:p>
          <a:p>
            <a:r>
              <a:rPr lang="en-US" dirty="0"/>
              <a:t>https://eagereyes.org/basics/rainbow-color-map</a:t>
            </a:r>
          </a:p>
        </p:txBody>
      </p:sp>
      <p:sp>
        <p:nvSpPr>
          <p:cNvPr id="4" name="Slide Number Placeholder 3"/>
          <p:cNvSpPr>
            <a:spLocks noGrp="1"/>
          </p:cNvSpPr>
          <p:nvPr>
            <p:ph type="sldNum" sz="quarter" idx="10"/>
          </p:nvPr>
        </p:nvSpPr>
        <p:spPr/>
        <p:txBody>
          <a:bodyPr/>
          <a:lstStyle/>
          <a:p>
            <a:fld id="{C4851754-01F0-4ECC-8E37-9484410F2749}" type="slidenum">
              <a:rPr lang="en-US" smtClean="0"/>
              <a:t>30</a:t>
            </a:fld>
            <a:endParaRPr lang="en-US"/>
          </a:p>
        </p:txBody>
      </p:sp>
    </p:spTree>
    <p:extLst>
      <p:ext uri="{BB962C8B-B14F-4D97-AF65-F5344CB8AC3E}">
        <p14:creationId xmlns:p14="http://schemas.microsoft.com/office/powerpoint/2010/main" val="3682523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Y-axis reversal</a:t>
            </a:r>
          </a:p>
          <a:p>
            <a:endParaRPr lang="en-US" dirty="0"/>
          </a:p>
          <a:p>
            <a:r>
              <a:rPr lang="en-US" dirty="0"/>
              <a:t>https://www.businessinsider.com/gun-deaths-in-florida-increased-with-stand-your-ground-2014-2</a:t>
            </a:r>
          </a:p>
          <a:p>
            <a:r>
              <a:rPr lang="en-US" dirty="0"/>
              <a:t>http://</a:t>
            </a:r>
            <a:r>
              <a:rPr lang="en-US" dirty="0" err="1"/>
              <a:t>www.visualisingdata.com</a:t>
            </a:r>
            <a:r>
              <a:rPr lang="en-US" dirty="0"/>
              <a:t>/2014/04/the-fine-line-between-confusion-and-deception/</a:t>
            </a:r>
          </a:p>
        </p:txBody>
      </p:sp>
      <p:sp>
        <p:nvSpPr>
          <p:cNvPr id="4" name="Slide Number Placeholder 3"/>
          <p:cNvSpPr>
            <a:spLocks noGrp="1"/>
          </p:cNvSpPr>
          <p:nvPr>
            <p:ph type="sldNum" sz="quarter" idx="10"/>
          </p:nvPr>
        </p:nvSpPr>
        <p:spPr/>
        <p:txBody>
          <a:bodyPr/>
          <a:lstStyle/>
          <a:p>
            <a:fld id="{C4851754-01F0-4ECC-8E37-9484410F2749}" type="slidenum">
              <a:rPr lang="en-US" smtClean="0"/>
              <a:t>31</a:t>
            </a:fld>
            <a:endParaRPr lang="en-US"/>
          </a:p>
        </p:txBody>
      </p:sp>
    </p:spTree>
    <p:extLst>
      <p:ext uri="{BB962C8B-B14F-4D97-AF65-F5344CB8AC3E}">
        <p14:creationId xmlns:p14="http://schemas.microsoft.com/office/powerpoint/2010/main" val="96239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https://www.statisticshowto.datasciencecentral.com/misleading-graphs/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6</a:t>
            </a:fld>
            <a:endParaRPr lang="en-US"/>
          </a:p>
        </p:txBody>
      </p:sp>
    </p:spTree>
    <p:extLst>
      <p:ext uri="{BB962C8B-B14F-4D97-AF65-F5344CB8AC3E}">
        <p14:creationId xmlns:p14="http://schemas.microsoft.com/office/powerpoint/2010/main" val="225769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You might be thinking that the graph on the right shows The Times makes double the sales of The Daily Telegraph. But take a closer look at the scale and you’ll see although The Times does make more sales, it’s only beating the competition by about 10%.”</a:t>
            </a:r>
            <a:endParaRPr lang="en-US" dirty="0"/>
          </a:p>
          <a:p>
            <a:endParaRPr lang="en-US" dirty="0"/>
          </a:p>
          <a:p>
            <a:r>
              <a:rPr lang="en-US" dirty="0"/>
              <a:t>https://www.statisticshowto.datasciencecentral.com/misleading-graphs/</a:t>
            </a:r>
          </a:p>
        </p:txBody>
      </p:sp>
      <p:sp>
        <p:nvSpPr>
          <p:cNvPr id="4" name="Slide Number Placeholder 3"/>
          <p:cNvSpPr>
            <a:spLocks noGrp="1"/>
          </p:cNvSpPr>
          <p:nvPr>
            <p:ph type="sldNum" sz="quarter" idx="10"/>
          </p:nvPr>
        </p:nvSpPr>
        <p:spPr/>
        <p:txBody>
          <a:bodyPr/>
          <a:lstStyle/>
          <a:p>
            <a:fld id="{C4851754-01F0-4ECC-8E37-9484410F2749}" type="slidenum">
              <a:rPr lang="en-US" smtClean="0"/>
              <a:t>7</a:t>
            </a:fld>
            <a:endParaRPr lang="en-US"/>
          </a:p>
        </p:txBody>
      </p:sp>
    </p:spTree>
    <p:extLst>
      <p:ext uri="{BB962C8B-B14F-4D97-AF65-F5344CB8AC3E}">
        <p14:creationId xmlns:p14="http://schemas.microsoft.com/office/powerpoint/2010/main" val="3839918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8</a:t>
            </a:fld>
            <a:endParaRPr lang="en-US"/>
          </a:p>
        </p:txBody>
      </p:sp>
    </p:spTree>
    <p:extLst>
      <p:ext uri="{BB962C8B-B14F-4D97-AF65-F5344CB8AC3E}">
        <p14:creationId xmlns:p14="http://schemas.microsoft.com/office/powerpoint/2010/main" val="210144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Textbook: </a:t>
            </a:r>
            <a:r>
              <a:rPr lang="en-US" dirty="0" err="1"/>
              <a:t>Cozby</a:t>
            </a:r>
            <a:r>
              <a:rPr lang="en-US" dirty="0"/>
              <a:t>, P. C. (2012). Methods in behavioral research (No. 150.72 C6).</a:t>
            </a:r>
          </a:p>
        </p:txBody>
      </p:sp>
      <p:sp>
        <p:nvSpPr>
          <p:cNvPr id="4" name="Slide Number Placeholder 3"/>
          <p:cNvSpPr>
            <a:spLocks noGrp="1"/>
          </p:cNvSpPr>
          <p:nvPr>
            <p:ph type="sldNum" sz="quarter" idx="10"/>
          </p:nvPr>
        </p:nvSpPr>
        <p:spPr/>
        <p:txBody>
          <a:bodyPr/>
          <a:lstStyle/>
          <a:p>
            <a:fld id="{C4851754-01F0-4ECC-8E37-9484410F2749}" type="slidenum">
              <a:rPr lang="en-US" smtClean="0"/>
              <a:t>9</a:t>
            </a:fld>
            <a:endParaRPr lang="en-US"/>
          </a:p>
        </p:txBody>
      </p:sp>
    </p:spTree>
    <p:extLst>
      <p:ext uri="{BB962C8B-B14F-4D97-AF65-F5344CB8AC3E}">
        <p14:creationId xmlns:p14="http://schemas.microsoft.com/office/powerpoint/2010/main" val="605269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Textbook: </a:t>
            </a:r>
            <a:r>
              <a:rPr lang="en-US" sz="1200" b="0" i="1" u="none" strike="noStrike" kern="1200" baseline="0" dirty="0">
                <a:solidFill>
                  <a:schemeClr val="tx1"/>
                </a:solidFill>
                <a:latin typeface="+mn-lt"/>
                <a:ea typeface="+mn-ea"/>
                <a:cs typeface="+mn-cs"/>
              </a:rPr>
              <a:t>Culture and Psychology</a:t>
            </a:r>
            <a:r>
              <a:rPr lang="en-US" sz="1200" b="0" i="0" u="none" strike="noStrike" kern="1200" baseline="0" dirty="0">
                <a:solidFill>
                  <a:schemeClr val="tx1"/>
                </a:solidFill>
                <a:latin typeface="+mn-lt"/>
                <a:ea typeface="+mn-ea"/>
                <a:cs typeface="+mn-cs"/>
              </a:rPr>
              <a:t>, David Matsumoto &amp; Linda </a:t>
            </a:r>
            <a:r>
              <a:rPr lang="en-US" sz="1200" b="0" i="0" u="none" strike="noStrike" kern="1200" baseline="0" dirty="0" err="1">
                <a:solidFill>
                  <a:schemeClr val="tx1"/>
                </a:solidFill>
                <a:latin typeface="+mn-lt"/>
                <a:ea typeface="+mn-ea"/>
                <a:cs typeface="+mn-cs"/>
              </a:rPr>
              <a:t>Juang</a:t>
            </a:r>
            <a:r>
              <a:rPr lang="en-US" sz="1200" b="0" i="0" u="none" strike="noStrike" kern="1200" baseline="0" dirty="0">
                <a:solidFill>
                  <a:schemeClr val="tx1"/>
                </a:solidFill>
                <a:latin typeface="+mn-lt"/>
                <a:ea typeface="+mn-ea"/>
                <a:cs typeface="+mn-cs"/>
              </a:rPr>
              <a:t>. Wadsworth/</a:t>
            </a:r>
            <a:r>
              <a:rPr lang="en-US" sz="1200" b="0" i="0" u="none" strike="noStrike" kern="1200" baseline="0" dirty="0" err="1">
                <a:solidFill>
                  <a:schemeClr val="tx1"/>
                </a:solidFill>
                <a:latin typeface="+mn-lt"/>
                <a:ea typeface="+mn-ea"/>
                <a:cs typeface="+mn-cs"/>
              </a:rPr>
              <a:t>Cengage</a:t>
            </a:r>
            <a:r>
              <a:rPr lang="en-US" sz="1200" b="0" i="0" u="none" strike="noStrike" kern="1200" baseline="0" dirty="0">
                <a:solidFill>
                  <a:schemeClr val="tx1"/>
                </a:solidFill>
                <a:latin typeface="+mn-lt"/>
                <a:ea typeface="+mn-ea"/>
                <a:cs typeface="+mn-cs"/>
              </a:rPr>
              <a:t>. 6th edition. </a:t>
            </a:r>
          </a:p>
          <a:p>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10</a:t>
            </a:fld>
            <a:endParaRPr lang="en-US"/>
          </a:p>
        </p:txBody>
      </p:sp>
    </p:spTree>
    <p:extLst>
      <p:ext uri="{BB962C8B-B14F-4D97-AF65-F5344CB8AC3E}">
        <p14:creationId xmlns:p14="http://schemas.microsoft.com/office/powerpoint/2010/main" val="416201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Textbook: </a:t>
            </a:r>
            <a:r>
              <a:rPr lang="de-DE" sz="1200" b="0" i="0" kern="1200" dirty="0">
                <a:solidFill>
                  <a:schemeClr val="tx1"/>
                </a:solidFill>
                <a:effectLst/>
                <a:latin typeface="+mn-lt"/>
                <a:ea typeface="+mn-ea"/>
                <a:cs typeface="+mn-cs"/>
              </a:rPr>
              <a:t>Schacter, D. L., Gilbert, D. T., &amp; Wegner, D. M. (2009). </a:t>
            </a:r>
            <a:r>
              <a:rPr lang="de-DE" sz="1200" b="0" i="1" kern="1200" dirty="0">
                <a:solidFill>
                  <a:schemeClr val="tx1"/>
                </a:solidFill>
                <a:effectLst/>
                <a:latin typeface="+mn-lt"/>
                <a:ea typeface="+mn-ea"/>
                <a:cs typeface="+mn-cs"/>
              </a:rPr>
              <a:t>Introducing psychology</a:t>
            </a:r>
            <a:r>
              <a:rPr lang="de-DE" sz="1200" b="0" i="0" kern="1200" dirty="0">
                <a:solidFill>
                  <a:schemeClr val="tx1"/>
                </a:solidFill>
                <a:effectLst/>
                <a:latin typeface="+mn-lt"/>
                <a:ea typeface="+mn-ea"/>
                <a:cs typeface="+mn-cs"/>
              </a:rPr>
              <a:t>. Macmillan.</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Figure caption: </a:t>
            </a:r>
            <a:r>
              <a:rPr lang="en-US" sz="1200" b="1" i="0" kern="1200" dirty="0">
                <a:solidFill>
                  <a:schemeClr val="tx1"/>
                </a:solidFill>
                <a:effectLst/>
                <a:latin typeface="+mn-lt"/>
                <a:ea typeface="+mn-ea"/>
                <a:cs typeface="+mn-cs"/>
              </a:rPr>
              <a:t>SURVIVAL ENCODING ENHANCES LATER RECALL</a:t>
            </a:r>
            <a:r>
              <a:rPr lang="en-US" sz="1200" b="0" i="0" kern="1200" dirty="0">
                <a:solidFill>
                  <a:schemeClr val="tx1"/>
                </a:solidFill>
                <a:effectLst/>
                <a:latin typeface="+mn-lt"/>
                <a:ea typeface="+mn-ea"/>
                <a:cs typeface="+mn-cs"/>
              </a:rPr>
              <a:t> People recall more words after survival encoding tasks than after moving or pleasantness-encoding tasks (</a:t>
            </a:r>
            <a:r>
              <a:rPr lang="en-US" sz="1200" b="0" i="0" u="none" strike="noStrike" kern="1200" dirty="0" err="1">
                <a:solidFill>
                  <a:schemeClr val="tx1"/>
                </a:solidFill>
                <a:effectLst/>
                <a:latin typeface="+mn-lt"/>
                <a:ea typeface="+mn-ea"/>
                <a:cs typeface="+mn-cs"/>
                <a:hlinkClick r:id="rId3"/>
              </a:rPr>
              <a:t>Nairne</a:t>
            </a:r>
            <a:r>
              <a:rPr lang="en-US" sz="1200" b="0" i="0" u="none" strike="noStrike" kern="1200" dirty="0">
                <a:solidFill>
                  <a:schemeClr val="tx1"/>
                </a:solidFill>
                <a:effectLst/>
                <a:latin typeface="+mn-lt"/>
                <a:ea typeface="+mn-ea"/>
                <a:cs typeface="+mn-cs"/>
                <a:hlinkClick r:id="rId3"/>
              </a:rPr>
              <a:t> et al., 2007</a:t>
            </a:r>
            <a:r>
              <a:rPr lang="en-US" sz="1200" b="0" i="0" kern="1200" dirty="0">
                <a:solidFill>
                  <a:schemeClr val="tx1"/>
                </a:solidFill>
                <a:effectLst/>
                <a:latin typeface="+mn-lt"/>
                <a:ea typeface="+mn-ea"/>
                <a:cs typeface="+mn-cs"/>
              </a:rPr>
              <a:t>). Explain this from an evolutionary perspective.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4851754-01F0-4ECC-8E37-9484410F2749}" type="slidenum">
              <a:rPr lang="en-US" smtClean="0"/>
              <a:t>11</a:t>
            </a:fld>
            <a:endParaRPr lang="en-US"/>
          </a:p>
        </p:txBody>
      </p:sp>
    </p:spTree>
    <p:extLst>
      <p:ext uri="{BB962C8B-B14F-4D97-AF65-F5344CB8AC3E}">
        <p14:creationId xmlns:p14="http://schemas.microsoft.com/office/powerpoint/2010/main" val="1217535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Empirical paper: Mayo, R., </a:t>
            </a:r>
            <a:r>
              <a:rPr lang="en-US" sz="1200" kern="1200" dirty="0" err="1">
                <a:solidFill>
                  <a:schemeClr val="tx1"/>
                </a:solidFill>
                <a:effectLst/>
                <a:latin typeface="+mn-lt"/>
                <a:ea typeface="+mn-ea"/>
                <a:cs typeface="+mn-cs"/>
              </a:rPr>
              <a:t>Schul</a:t>
            </a:r>
            <a:r>
              <a:rPr lang="en-US" sz="1200" kern="1200" dirty="0">
                <a:solidFill>
                  <a:schemeClr val="tx1"/>
                </a:solidFill>
                <a:effectLst/>
                <a:latin typeface="+mn-lt"/>
                <a:ea typeface="+mn-ea"/>
                <a:cs typeface="+mn-cs"/>
              </a:rPr>
              <a:t>, Y., &amp; </a:t>
            </a:r>
            <a:r>
              <a:rPr lang="en-US" sz="1200" kern="1200" dirty="0" err="1">
                <a:solidFill>
                  <a:schemeClr val="tx1"/>
                </a:solidFill>
                <a:effectLst/>
                <a:latin typeface="+mn-lt"/>
                <a:ea typeface="+mn-ea"/>
                <a:cs typeface="+mn-cs"/>
              </a:rPr>
              <a:t>Burnstein</a:t>
            </a:r>
            <a:r>
              <a:rPr lang="en-US" sz="1200" kern="1200" dirty="0">
                <a:solidFill>
                  <a:schemeClr val="tx1"/>
                </a:solidFill>
                <a:effectLst/>
                <a:latin typeface="+mn-lt"/>
                <a:ea typeface="+mn-ea"/>
                <a:cs typeface="+mn-cs"/>
              </a:rPr>
              <a:t>, E. (2004). “I am not guilty” vs “I am innocent”: Successful negation may depend on the schema used for its encoding. </a:t>
            </a:r>
            <a:r>
              <a:rPr lang="en-US" sz="1200" i="1" kern="1200" dirty="0">
                <a:solidFill>
                  <a:schemeClr val="tx1"/>
                </a:solidFill>
                <a:effectLst/>
                <a:latin typeface="+mn-lt"/>
                <a:ea typeface="+mn-ea"/>
                <a:cs typeface="+mn-cs"/>
              </a:rPr>
              <a:t>Journal of Experimental Social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40</a:t>
            </a:r>
            <a:r>
              <a:rPr lang="en-US" sz="1200" kern="1200" dirty="0">
                <a:solidFill>
                  <a:schemeClr val="tx1"/>
                </a:solidFill>
                <a:effectLst/>
                <a:latin typeface="+mn-lt"/>
                <a:ea typeface="+mn-ea"/>
                <a:cs typeface="+mn-cs"/>
              </a:rPr>
              <a:t>(4), 433–449. </a:t>
            </a:r>
            <a:r>
              <a:rPr lang="en-US" sz="1200" u="sng" kern="1200" dirty="0">
                <a:solidFill>
                  <a:schemeClr val="tx1"/>
                </a:solidFill>
                <a:effectLst/>
                <a:latin typeface="+mn-lt"/>
                <a:ea typeface="+mn-ea"/>
                <a:cs typeface="+mn-cs"/>
                <a:hlinkClick r:id="rId3"/>
              </a:rPr>
              <a:t>https://doi.org/10.1016/j.jesp.2003.07.008</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4851754-01F0-4ECC-8E37-9484410F2749}" type="slidenum">
              <a:rPr lang="en-US" smtClean="0"/>
              <a:t>12</a:t>
            </a:fld>
            <a:endParaRPr lang="en-US"/>
          </a:p>
        </p:txBody>
      </p:sp>
    </p:spTree>
    <p:extLst>
      <p:ext uri="{BB962C8B-B14F-4D97-AF65-F5344CB8AC3E}">
        <p14:creationId xmlns:p14="http://schemas.microsoft.com/office/powerpoint/2010/main" val="308003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ption 2">
    <p:spTree>
      <p:nvGrpSpPr>
        <p:cNvPr id="1" name=""/>
        <p:cNvGrpSpPr/>
        <p:nvPr/>
      </p:nvGrpSpPr>
      <p:grpSpPr>
        <a:xfrm>
          <a:off x="0" y="0"/>
          <a:ext cx="0" cy="0"/>
          <a:chOff x="0" y="0"/>
          <a:chExt cx="0" cy="0"/>
        </a:xfrm>
      </p:grpSpPr>
      <p:sp>
        <p:nvSpPr>
          <p:cNvPr id="4" name="Rectangle 3"/>
          <p:cNvSpPr/>
          <p:nvPr userDrawn="1"/>
        </p:nvSpPr>
        <p:spPr>
          <a:xfrm>
            <a:off x="-1" y="0"/>
            <a:ext cx="9144001" cy="5309118"/>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350" dirty="0"/>
          </a:p>
        </p:txBody>
      </p:sp>
      <p:sp>
        <p:nvSpPr>
          <p:cNvPr id="2" name="Title 1"/>
          <p:cNvSpPr>
            <a:spLocks noGrp="1"/>
          </p:cNvSpPr>
          <p:nvPr>
            <p:ph type="ctrTitle" hasCustomPrompt="1"/>
          </p:nvPr>
        </p:nvSpPr>
        <p:spPr>
          <a:xfrm>
            <a:off x="661086" y="3295135"/>
            <a:ext cx="4256903" cy="1684091"/>
          </a:xfrm>
        </p:spPr>
        <p:txBody>
          <a:bodyPr anchor="b">
            <a:normAutofit/>
          </a:bodyPr>
          <a:lstStyle>
            <a:lvl1pPr algn="l">
              <a:lnSpc>
                <a:spcPct val="70000"/>
              </a:lnSpc>
              <a:defRPr sz="4050" baseline="0">
                <a:solidFill>
                  <a:schemeClr val="bg1"/>
                </a:solidFill>
              </a:defRPr>
            </a:lvl1pPr>
          </a:lstStyle>
          <a:p>
            <a:r>
              <a:rPr lang="en-US" dirty="0"/>
              <a:t>What we are learning today</a:t>
            </a:r>
          </a:p>
        </p:txBody>
      </p:sp>
      <p:sp>
        <p:nvSpPr>
          <p:cNvPr id="3" name="Subtitle 2"/>
          <p:cNvSpPr>
            <a:spLocks noGrp="1"/>
          </p:cNvSpPr>
          <p:nvPr>
            <p:ph type="subTitle" idx="1" hasCustomPrompt="1"/>
          </p:nvPr>
        </p:nvSpPr>
        <p:spPr>
          <a:xfrm>
            <a:off x="661086" y="2701585"/>
            <a:ext cx="4256903" cy="547066"/>
          </a:xfrm>
        </p:spPr>
        <p:txBody>
          <a:bodyPr anchor="b">
            <a:normAutofit/>
          </a:bodyPr>
          <a:lstStyle>
            <a:lvl1pPr marL="0" indent="0" algn="l">
              <a:lnSpc>
                <a:spcPct val="50000"/>
              </a:lnSpc>
              <a:buNone/>
              <a:defRPr sz="1350" baseline="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Welcome to Psy242 Day N</a:t>
            </a:r>
          </a:p>
        </p:txBody>
      </p:sp>
      <p:sp>
        <p:nvSpPr>
          <p:cNvPr id="5" name="Footer Placeholder 4"/>
          <p:cNvSpPr>
            <a:spLocks noGrp="1"/>
          </p:cNvSpPr>
          <p:nvPr>
            <p:ph type="ftr" sz="quarter" idx="11"/>
          </p:nvPr>
        </p:nvSpPr>
        <p:spPr/>
        <p:txBody>
          <a:bodyPr/>
          <a:lstStyle/>
          <a:p>
            <a:r>
              <a:rPr lang="en-US" dirty="0"/>
              <a:t>Psy242-C Day N</a:t>
            </a:r>
          </a:p>
        </p:txBody>
      </p:sp>
      <p:sp>
        <p:nvSpPr>
          <p:cNvPr id="14" name="Rectangle 13">
            <a:extLst>
              <a:ext uri="{FF2B5EF4-FFF2-40B4-BE49-F238E27FC236}">
                <a16:creationId xmlns:a16="http://schemas.microsoft.com/office/drawing/2014/main" id="{756F2950-BBCB-4A53-9EAC-D714777B8FA2}"/>
              </a:ext>
            </a:extLst>
          </p:cNvPr>
          <p:cNvSpPr/>
          <p:nvPr userDrawn="1"/>
        </p:nvSpPr>
        <p:spPr>
          <a:xfrm>
            <a:off x="-1" y="6794309"/>
            <a:ext cx="9144001" cy="6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Rectangle 14">
            <a:extLst>
              <a:ext uri="{FF2B5EF4-FFF2-40B4-BE49-F238E27FC236}">
                <a16:creationId xmlns:a16="http://schemas.microsoft.com/office/drawing/2014/main" id="{D5253865-24CF-4EF5-92A5-F64EB9ABC8B7}"/>
              </a:ext>
            </a:extLst>
          </p:cNvPr>
          <p:cNvSpPr/>
          <p:nvPr userDrawn="1"/>
        </p:nvSpPr>
        <p:spPr>
          <a:xfrm>
            <a:off x="0" y="0"/>
            <a:ext cx="9144000" cy="90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Rectangle 15">
            <a:extLst>
              <a:ext uri="{FF2B5EF4-FFF2-40B4-BE49-F238E27FC236}">
                <a16:creationId xmlns:a16="http://schemas.microsoft.com/office/drawing/2014/main" id="{BBE19773-9B6A-4A2C-95A5-69A3788C2D94}"/>
              </a:ext>
            </a:extLst>
          </p:cNvPr>
          <p:cNvSpPr/>
          <p:nvPr userDrawn="1"/>
        </p:nvSpPr>
        <p:spPr>
          <a:xfrm rot="5400000">
            <a:off x="-3387100" y="3418945"/>
            <a:ext cx="6826157" cy="51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Rectangle 16">
            <a:extLst>
              <a:ext uri="{FF2B5EF4-FFF2-40B4-BE49-F238E27FC236}">
                <a16:creationId xmlns:a16="http://schemas.microsoft.com/office/drawing/2014/main" id="{BBE19773-9B6A-4A2C-95A5-69A3788C2D94}"/>
              </a:ext>
            </a:extLst>
          </p:cNvPr>
          <p:cNvSpPr/>
          <p:nvPr userDrawn="1"/>
        </p:nvSpPr>
        <p:spPr>
          <a:xfrm rot="5400000">
            <a:off x="5711122" y="3418945"/>
            <a:ext cx="6826157" cy="51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Tree>
    <p:extLst>
      <p:ext uri="{BB962C8B-B14F-4D97-AF65-F5344CB8AC3E}">
        <p14:creationId xmlns:p14="http://schemas.microsoft.com/office/powerpoint/2010/main" val="282133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ABFB1C-BA26-48AC-A766-24E0F20689BD}" type="datetimeFigureOut">
              <a:rPr lang="en-US" smtClean="0"/>
              <a:t>3/11/2020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61578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asic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ABFB1C-BA26-48AC-A766-24E0F20689BD}" type="datetimeFigureOut">
              <a:rPr lang="en-US" smtClean="0"/>
              <a:t>3/11/2020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C1451A-AD21-4518-B1B6-C25DBB9CF56C}" type="slidenum">
              <a:rPr lang="en-US" smtClean="0"/>
              <a:t>‹#›</a:t>
            </a:fld>
            <a:endParaRPr lang="en-US"/>
          </a:p>
        </p:txBody>
      </p:sp>
      <p:grpSp>
        <p:nvGrpSpPr>
          <p:cNvPr id="9" name="Group 8">
            <a:extLst>
              <a:ext uri="{FF2B5EF4-FFF2-40B4-BE49-F238E27FC236}">
                <a16:creationId xmlns:a16="http://schemas.microsoft.com/office/drawing/2014/main" id="{30B94295-58F7-47BF-9145-E3104C47052A}"/>
              </a:ext>
            </a:extLst>
          </p:cNvPr>
          <p:cNvGrpSpPr/>
          <p:nvPr userDrawn="1"/>
        </p:nvGrpSpPr>
        <p:grpSpPr>
          <a:xfrm>
            <a:off x="-1" y="1"/>
            <a:ext cx="9144001" cy="6858001"/>
            <a:chOff x="-1" y="0"/>
            <a:chExt cx="12192001" cy="6858001"/>
          </a:xfrm>
          <a:solidFill>
            <a:schemeClr val="tx1">
              <a:lumMod val="65000"/>
              <a:lumOff val="35000"/>
            </a:schemeClr>
          </a:solidFill>
        </p:grpSpPr>
        <p:sp>
          <p:nvSpPr>
            <p:cNvPr id="10" name="Rectangle 9">
              <a:extLst>
                <a:ext uri="{FF2B5EF4-FFF2-40B4-BE49-F238E27FC236}">
                  <a16:creationId xmlns:a16="http://schemas.microsoft.com/office/drawing/2014/main" id="{C1BD9B30-5C2A-4B7C-9ED4-3D371AD849F5}"/>
                </a:ext>
              </a:extLst>
            </p:cNvPr>
            <p:cNvSpPr/>
            <p:nvPr userDrawn="1"/>
          </p:nvSpPr>
          <p:spPr>
            <a:xfrm>
              <a:off x="-1" y="6794309"/>
              <a:ext cx="12122725" cy="636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Rectangle 10">
              <a:extLst>
                <a:ext uri="{FF2B5EF4-FFF2-40B4-BE49-F238E27FC236}">
                  <a16:creationId xmlns:a16="http://schemas.microsoft.com/office/drawing/2014/main" id="{C1BF9AE9-8477-45E8-9614-486B906D97F9}"/>
                </a:ext>
              </a:extLst>
            </p:cNvPr>
            <p:cNvSpPr/>
            <p:nvPr userDrawn="1"/>
          </p:nvSpPr>
          <p:spPr>
            <a:xfrm>
              <a:off x="0" y="0"/>
              <a:ext cx="12192000" cy="90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2" name="Rectangle 11">
              <a:extLst>
                <a:ext uri="{FF2B5EF4-FFF2-40B4-BE49-F238E27FC236}">
                  <a16:creationId xmlns:a16="http://schemas.microsoft.com/office/drawing/2014/main" id="{A1E7E304-DA6F-405F-8BE1-87BDA8F43BB1}"/>
                </a:ext>
              </a:extLst>
            </p:cNvPr>
            <p:cNvSpPr/>
            <p:nvPr userDrawn="1"/>
          </p:nvSpPr>
          <p:spPr>
            <a:xfrm rot="5400000">
              <a:off x="-3378441"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3" name="Rectangle 12">
              <a:extLst>
                <a:ext uri="{FF2B5EF4-FFF2-40B4-BE49-F238E27FC236}">
                  <a16:creationId xmlns:a16="http://schemas.microsoft.com/office/drawing/2014/main" id="{10335A91-8725-4317-90D6-C05B963C74B7}"/>
                </a:ext>
              </a:extLst>
            </p:cNvPr>
            <p:cNvSpPr/>
            <p:nvPr userDrawn="1"/>
          </p:nvSpPr>
          <p:spPr>
            <a:xfrm rot="5400000">
              <a:off x="8744284"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Tree>
    <p:extLst>
      <p:ext uri="{BB962C8B-B14F-4D97-AF65-F5344CB8AC3E}">
        <p14:creationId xmlns:p14="http://schemas.microsoft.com/office/powerpoint/2010/main" val="957266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4945550" y="3687485"/>
            <a:ext cx="2567358" cy="12804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350" dirty="0"/>
          </a:p>
        </p:txBody>
      </p:sp>
      <p:sp>
        <p:nvSpPr>
          <p:cNvPr id="2" name="Title 1"/>
          <p:cNvSpPr>
            <a:spLocks noGrp="1"/>
          </p:cNvSpPr>
          <p:nvPr>
            <p:ph type="ctrTitle" hasCustomPrompt="1"/>
          </p:nvPr>
        </p:nvSpPr>
        <p:spPr>
          <a:xfrm>
            <a:off x="661086" y="3295135"/>
            <a:ext cx="4256903" cy="1684091"/>
          </a:xfrm>
        </p:spPr>
        <p:txBody>
          <a:bodyPr anchor="b">
            <a:normAutofit/>
          </a:bodyPr>
          <a:lstStyle>
            <a:lvl1pPr algn="r">
              <a:lnSpc>
                <a:spcPct val="70000"/>
              </a:lnSpc>
              <a:defRPr sz="4050" baseline="0"/>
            </a:lvl1pPr>
          </a:lstStyle>
          <a:p>
            <a:r>
              <a:rPr lang="en-US" dirty="0"/>
              <a:t>What we are learning today</a:t>
            </a:r>
          </a:p>
        </p:txBody>
      </p:sp>
      <p:sp>
        <p:nvSpPr>
          <p:cNvPr id="3" name="Subtitle 2"/>
          <p:cNvSpPr>
            <a:spLocks noGrp="1"/>
          </p:cNvSpPr>
          <p:nvPr>
            <p:ph type="subTitle" idx="1" hasCustomPrompt="1"/>
          </p:nvPr>
        </p:nvSpPr>
        <p:spPr>
          <a:xfrm>
            <a:off x="661086" y="2701585"/>
            <a:ext cx="4256903" cy="547066"/>
          </a:xfrm>
        </p:spPr>
        <p:txBody>
          <a:bodyPr anchor="b">
            <a:normAutofit/>
          </a:bodyPr>
          <a:lstStyle>
            <a:lvl1pPr marL="0" indent="0" algn="r">
              <a:lnSpc>
                <a:spcPct val="50000"/>
              </a:lnSpc>
              <a:buNone/>
              <a:defRPr sz="1350" baseline="0">
                <a:solidFill>
                  <a:schemeClr val="bg1">
                    <a:lumMod val="6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Cognitive Psychology</a:t>
            </a:r>
          </a:p>
        </p:txBody>
      </p:sp>
      <p:sp>
        <p:nvSpPr>
          <p:cNvPr id="5" name="Footer Placeholder 4"/>
          <p:cNvSpPr>
            <a:spLocks noGrp="1"/>
          </p:cNvSpPr>
          <p:nvPr>
            <p:ph type="ftr" sz="quarter" idx="11"/>
          </p:nvPr>
        </p:nvSpPr>
        <p:spPr/>
        <p:txBody>
          <a:bodyPr/>
          <a:lstStyle/>
          <a:p>
            <a:r>
              <a:rPr lang="en-US" dirty="0"/>
              <a:t>Psy242-C Day N</a:t>
            </a:r>
          </a:p>
        </p:txBody>
      </p:sp>
      <p:sp>
        <p:nvSpPr>
          <p:cNvPr id="14" name="Rectangle 13">
            <a:extLst>
              <a:ext uri="{FF2B5EF4-FFF2-40B4-BE49-F238E27FC236}">
                <a16:creationId xmlns:a16="http://schemas.microsoft.com/office/drawing/2014/main" id="{756F2950-BBCB-4A53-9EAC-D714777B8FA2}"/>
              </a:ext>
            </a:extLst>
          </p:cNvPr>
          <p:cNvSpPr/>
          <p:nvPr userDrawn="1"/>
        </p:nvSpPr>
        <p:spPr>
          <a:xfrm>
            <a:off x="-1" y="6794309"/>
            <a:ext cx="9144001" cy="63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Rectangle 14">
            <a:extLst>
              <a:ext uri="{FF2B5EF4-FFF2-40B4-BE49-F238E27FC236}">
                <a16:creationId xmlns:a16="http://schemas.microsoft.com/office/drawing/2014/main" id="{D5253865-24CF-4EF5-92A5-F64EB9ABC8B7}"/>
              </a:ext>
            </a:extLst>
          </p:cNvPr>
          <p:cNvSpPr/>
          <p:nvPr userDrawn="1"/>
        </p:nvSpPr>
        <p:spPr>
          <a:xfrm>
            <a:off x="0" y="0"/>
            <a:ext cx="9144000" cy="90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Rectangle 15">
            <a:extLst>
              <a:ext uri="{FF2B5EF4-FFF2-40B4-BE49-F238E27FC236}">
                <a16:creationId xmlns:a16="http://schemas.microsoft.com/office/drawing/2014/main" id="{BBE19773-9B6A-4A2C-95A5-69A3788C2D94}"/>
              </a:ext>
            </a:extLst>
          </p:cNvPr>
          <p:cNvSpPr/>
          <p:nvPr userDrawn="1"/>
        </p:nvSpPr>
        <p:spPr>
          <a:xfrm rot="5400000">
            <a:off x="-3387100" y="3418945"/>
            <a:ext cx="6826157" cy="51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Rectangle 16">
            <a:extLst>
              <a:ext uri="{FF2B5EF4-FFF2-40B4-BE49-F238E27FC236}">
                <a16:creationId xmlns:a16="http://schemas.microsoft.com/office/drawing/2014/main" id="{BBE19773-9B6A-4A2C-95A5-69A3788C2D94}"/>
              </a:ext>
            </a:extLst>
          </p:cNvPr>
          <p:cNvSpPr/>
          <p:nvPr userDrawn="1"/>
        </p:nvSpPr>
        <p:spPr>
          <a:xfrm rot="5400000">
            <a:off x="5711122" y="3418945"/>
            <a:ext cx="6826157" cy="519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Picture Placeholder 1">
            <a:extLst>
              <a:ext uri="{FF2B5EF4-FFF2-40B4-BE49-F238E27FC236}">
                <a16:creationId xmlns:a16="http://schemas.microsoft.com/office/drawing/2014/main" id="{837F9836-5B23-424D-8C60-AC02A8512A4B}"/>
              </a:ext>
            </a:extLst>
          </p:cNvPr>
          <p:cNvSpPr>
            <a:spLocks noGrp="1"/>
          </p:cNvSpPr>
          <p:nvPr userDrawn="1">
            <p:ph type="pic" sz="quarter" idx="13" hasCustomPrompt="1"/>
          </p:nvPr>
        </p:nvSpPr>
        <p:spPr>
          <a:xfrm>
            <a:off x="7436982" y="90744"/>
            <a:ext cx="1658643" cy="6711803"/>
          </a:xfrm>
          <a:solidFill>
            <a:schemeClr val="bg1">
              <a:lumMod val="95000"/>
            </a:schemeClr>
          </a:solidFill>
        </p:spPr>
        <p:txBody>
          <a:bodyPr anchor="ctr"/>
          <a:lstStyle>
            <a:lvl1pPr marL="0" indent="0" algn="ctr">
              <a:buNone/>
              <a:defRPr sz="900" i="1">
                <a:latin typeface="Times New Roman" panose="02020603050405020304" pitchFamily="18" charset="0"/>
                <a:cs typeface="Times New Roman" panose="02020603050405020304" pitchFamily="18" charset="0"/>
              </a:defRPr>
            </a:lvl1pPr>
          </a:lstStyle>
          <a:p>
            <a:r>
              <a:rPr lang="en-US" noProof="0" dirty="0"/>
              <a:t>Insert or Drag &amp; Drop your photo </a:t>
            </a:r>
          </a:p>
        </p:txBody>
      </p:sp>
    </p:spTree>
    <p:extLst>
      <p:ext uri="{BB962C8B-B14F-4D97-AF65-F5344CB8AC3E}">
        <p14:creationId xmlns:p14="http://schemas.microsoft.com/office/powerpoint/2010/main" val="4200938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BABFB1C-BA26-48AC-A766-24E0F20689B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3556324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DBABFB1C-BA26-48AC-A766-24E0F20689B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69842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555218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151663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p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6628234" cy="1325563"/>
          </a:xfrm>
        </p:spPr>
        <p:txBody>
          <a:bodyPr/>
          <a:lstStyle>
            <a:lvl1pPr>
              <a:defRPr baseline="0"/>
            </a:lvl1pPr>
          </a:lstStyle>
          <a:p>
            <a:r>
              <a:rPr lang="en-US" dirty="0"/>
              <a:t>Title</a:t>
            </a:r>
          </a:p>
        </p:txBody>
      </p:sp>
      <p:sp>
        <p:nvSpPr>
          <p:cNvPr id="3" name="Content Placeholder 2"/>
          <p:cNvSpPr>
            <a:spLocks noGrp="1"/>
          </p:cNvSpPr>
          <p:nvPr>
            <p:ph idx="1"/>
          </p:nvPr>
        </p:nvSpPr>
        <p:spPr>
          <a:xfrm>
            <a:off x="628650" y="1825625"/>
            <a:ext cx="6628234"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grpSp>
        <p:nvGrpSpPr>
          <p:cNvPr id="7" name="Group 6"/>
          <p:cNvGrpSpPr/>
          <p:nvPr userDrawn="1"/>
        </p:nvGrpSpPr>
        <p:grpSpPr>
          <a:xfrm>
            <a:off x="-1" y="1"/>
            <a:ext cx="9144001" cy="6858001"/>
            <a:chOff x="-1" y="0"/>
            <a:chExt cx="12192001" cy="6858001"/>
          </a:xfrm>
          <a:solidFill>
            <a:schemeClr val="tx1">
              <a:lumMod val="65000"/>
              <a:lumOff val="35000"/>
            </a:schemeClr>
          </a:solidFill>
        </p:grpSpPr>
        <p:sp>
          <p:nvSpPr>
            <p:cNvPr id="8" name="Rectangle 7">
              <a:extLst>
                <a:ext uri="{FF2B5EF4-FFF2-40B4-BE49-F238E27FC236}">
                  <a16:creationId xmlns:a16="http://schemas.microsoft.com/office/drawing/2014/main" id="{756F2950-BBCB-4A53-9EAC-D714777B8FA2}"/>
                </a:ext>
              </a:extLst>
            </p:cNvPr>
            <p:cNvSpPr/>
            <p:nvPr userDrawn="1"/>
          </p:nvSpPr>
          <p:spPr>
            <a:xfrm>
              <a:off x="-1" y="6794309"/>
              <a:ext cx="12122725" cy="636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D5253865-24CF-4EF5-92A5-F64EB9ABC8B7}"/>
                </a:ext>
              </a:extLst>
            </p:cNvPr>
            <p:cNvSpPr/>
            <p:nvPr userDrawn="1"/>
          </p:nvSpPr>
          <p:spPr>
            <a:xfrm>
              <a:off x="0" y="0"/>
              <a:ext cx="12192000" cy="90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Rectangle 9">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8744284"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12"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7436982" y="90744"/>
            <a:ext cx="1658643" cy="6711803"/>
          </a:xfrm>
          <a:solidFill>
            <a:schemeClr val="bg1">
              <a:lumMod val="95000"/>
            </a:schemeClr>
          </a:solidFill>
        </p:spPr>
        <p:txBody>
          <a:bodyPr anchor="ctr"/>
          <a:lstStyle>
            <a:lvl1pPr marL="0" indent="0" algn="ctr">
              <a:buNone/>
              <a:defRPr sz="900" i="1">
                <a:latin typeface="Times New Roman" panose="02020603050405020304" pitchFamily="18" charset="0"/>
                <a:cs typeface="Times New Roman" panose="02020603050405020304" pitchFamily="18" charset="0"/>
              </a:defRPr>
            </a:lvl1pPr>
          </a:lstStyle>
          <a:p>
            <a:r>
              <a:rPr lang="en-US" noProof="0" dirty="0"/>
              <a:t>Insert or Drag &amp; Drop your photo </a:t>
            </a:r>
          </a:p>
        </p:txBody>
      </p:sp>
    </p:spTree>
    <p:extLst>
      <p:ext uri="{BB962C8B-B14F-4D97-AF65-F5344CB8AC3E}">
        <p14:creationId xmlns:p14="http://schemas.microsoft.com/office/powerpoint/2010/main" val="395185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s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grpSp>
        <p:nvGrpSpPr>
          <p:cNvPr id="7" name="Group 6"/>
          <p:cNvGrpSpPr/>
          <p:nvPr userDrawn="1"/>
        </p:nvGrpSpPr>
        <p:grpSpPr>
          <a:xfrm>
            <a:off x="-1" y="1"/>
            <a:ext cx="9144001" cy="6858001"/>
            <a:chOff x="-1" y="0"/>
            <a:chExt cx="12192001" cy="6858001"/>
          </a:xfrm>
          <a:solidFill>
            <a:schemeClr val="tx1">
              <a:lumMod val="65000"/>
              <a:lumOff val="35000"/>
            </a:schemeClr>
          </a:solidFill>
        </p:grpSpPr>
        <p:sp>
          <p:nvSpPr>
            <p:cNvPr id="8" name="Rectangle 7">
              <a:extLst>
                <a:ext uri="{FF2B5EF4-FFF2-40B4-BE49-F238E27FC236}">
                  <a16:creationId xmlns:a16="http://schemas.microsoft.com/office/drawing/2014/main" id="{756F2950-BBCB-4A53-9EAC-D714777B8FA2}"/>
                </a:ext>
              </a:extLst>
            </p:cNvPr>
            <p:cNvSpPr/>
            <p:nvPr userDrawn="1"/>
          </p:nvSpPr>
          <p:spPr>
            <a:xfrm>
              <a:off x="-1" y="6794309"/>
              <a:ext cx="12122725" cy="636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D5253865-24CF-4EF5-92A5-F64EB9ABC8B7}"/>
                </a:ext>
              </a:extLst>
            </p:cNvPr>
            <p:cNvSpPr/>
            <p:nvPr userDrawn="1"/>
          </p:nvSpPr>
          <p:spPr>
            <a:xfrm>
              <a:off x="0" y="0"/>
              <a:ext cx="12192000" cy="90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Rectangle 9">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8744284"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Tree>
    <p:extLst>
      <p:ext uri="{BB962C8B-B14F-4D97-AF65-F5344CB8AC3E}">
        <p14:creationId xmlns:p14="http://schemas.microsoft.com/office/powerpoint/2010/main" val="102997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emo">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grpSp>
        <p:nvGrpSpPr>
          <p:cNvPr id="7" name="Group 6"/>
          <p:cNvGrpSpPr/>
          <p:nvPr userDrawn="1"/>
        </p:nvGrpSpPr>
        <p:grpSpPr>
          <a:xfrm>
            <a:off x="-1" y="1"/>
            <a:ext cx="9144001" cy="6858001"/>
            <a:chOff x="-1" y="0"/>
            <a:chExt cx="12192001" cy="6858001"/>
          </a:xfrm>
          <a:solidFill>
            <a:schemeClr val="tx1">
              <a:lumMod val="65000"/>
              <a:lumOff val="35000"/>
            </a:schemeClr>
          </a:solidFill>
        </p:grpSpPr>
        <p:sp>
          <p:nvSpPr>
            <p:cNvPr id="8" name="Rectangle 7">
              <a:extLst>
                <a:ext uri="{FF2B5EF4-FFF2-40B4-BE49-F238E27FC236}">
                  <a16:creationId xmlns:a16="http://schemas.microsoft.com/office/drawing/2014/main" id="{756F2950-BBCB-4A53-9EAC-D714777B8FA2}"/>
                </a:ext>
              </a:extLst>
            </p:cNvPr>
            <p:cNvSpPr/>
            <p:nvPr userDrawn="1"/>
          </p:nvSpPr>
          <p:spPr>
            <a:xfrm>
              <a:off x="-1" y="6794309"/>
              <a:ext cx="12122725" cy="636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D5253865-24CF-4EF5-92A5-F64EB9ABC8B7}"/>
                </a:ext>
              </a:extLst>
            </p:cNvPr>
            <p:cNvSpPr/>
            <p:nvPr userDrawn="1"/>
          </p:nvSpPr>
          <p:spPr>
            <a:xfrm>
              <a:off x="0" y="0"/>
              <a:ext cx="12192000" cy="906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Rectangle 9">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8744284" y="3410285"/>
              <a:ext cx="6826157" cy="692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Tree>
    <p:extLst>
      <p:ext uri="{BB962C8B-B14F-4D97-AF65-F5344CB8AC3E}">
        <p14:creationId xmlns:p14="http://schemas.microsoft.com/office/powerpoint/2010/main" val="1081131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A21C8C-FAE2-4915-99D6-6F97904B9377}"/>
              </a:ext>
            </a:extLst>
          </p:cNvPr>
          <p:cNvSpPr/>
          <p:nvPr userDrawn="1"/>
        </p:nvSpPr>
        <p:spPr bwMode="auto">
          <a:xfrm>
            <a:off x="0" y="0"/>
            <a:ext cx="9144000" cy="1524000"/>
          </a:xfrm>
          <a:prstGeom prst="rect">
            <a:avLst/>
          </a:prstGeom>
          <a:solidFill>
            <a:srgbClr val="73000A"/>
          </a:solidFill>
          <a:ln w="2540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800" dirty="0">
              <a:solidFill>
                <a:prstClr val="black"/>
              </a:solidFill>
              <a:latin typeface="Century Gothic" pitchFamily="-112" charset="0"/>
            </a:endParaRPr>
          </a:p>
        </p:txBody>
      </p:sp>
      <p:sp>
        <p:nvSpPr>
          <p:cNvPr id="3" name="Content Placeholder 2"/>
          <p:cNvSpPr>
            <a:spLocks noGrp="1"/>
          </p:cNvSpPr>
          <p:nvPr>
            <p:ph idx="1"/>
          </p:nvPr>
        </p:nvSpPr>
        <p:spPr>
          <a:xfrm>
            <a:off x="388620" y="1923477"/>
            <a:ext cx="8378190" cy="4569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E458E0D9-E95A-4988-9F69-4CE87ABE092B}"/>
              </a:ext>
            </a:extLst>
          </p:cNvPr>
          <p:cNvSpPr txBox="1"/>
          <p:nvPr userDrawn="1"/>
        </p:nvSpPr>
        <p:spPr>
          <a:xfrm>
            <a:off x="3307187" y="246878"/>
            <a:ext cx="5688466" cy="830997"/>
          </a:xfrm>
          <a:prstGeom prst="rect">
            <a:avLst/>
          </a:prstGeom>
          <a:noFill/>
        </p:spPr>
        <p:txBody>
          <a:bodyPr wrap="square" rtlCol="0">
            <a:spAutoFit/>
          </a:bodyPr>
          <a:lstStyle/>
          <a:p>
            <a:pPr algn="r" defTabSz="342900"/>
            <a:r>
              <a:rPr lang="en-US" sz="2400" dirty="0">
                <a:solidFill>
                  <a:srgbClr val="B59A57"/>
                </a:solidFill>
                <a:latin typeface="+mj-lt"/>
                <a:ea typeface="Century Gothic" charset="0"/>
                <a:cs typeface="Century Gothic" charset="0"/>
              </a:rPr>
              <a:t>DAY ONE</a:t>
            </a:r>
          </a:p>
          <a:p>
            <a:pPr algn="r" defTabSz="342900"/>
            <a:r>
              <a:rPr lang="en-US" sz="2400" dirty="0">
                <a:solidFill>
                  <a:schemeClr val="bg1"/>
                </a:solidFill>
                <a:latin typeface="+mj-lt"/>
                <a:ea typeface="Century Gothic" charset="0"/>
                <a:cs typeface="Century Gothic" charset="0"/>
              </a:rPr>
              <a:t>Introduction to Cognitive Psychology</a:t>
            </a:r>
          </a:p>
        </p:txBody>
      </p:sp>
      <p:cxnSp>
        <p:nvCxnSpPr>
          <p:cNvPr id="17" name="Straight Connector 16">
            <a:extLst>
              <a:ext uri="{FF2B5EF4-FFF2-40B4-BE49-F238E27FC236}">
                <a16:creationId xmlns:a16="http://schemas.microsoft.com/office/drawing/2014/main" id="{7478241C-DCCC-4696-9714-5E622A41B8FD}"/>
              </a:ext>
            </a:extLst>
          </p:cNvPr>
          <p:cNvCxnSpPr/>
          <p:nvPr userDrawn="1"/>
        </p:nvCxnSpPr>
        <p:spPr bwMode="auto">
          <a:xfrm>
            <a:off x="2246373" y="54142"/>
            <a:ext cx="0" cy="1415717"/>
          </a:xfrm>
          <a:prstGeom prst="line">
            <a:avLst/>
          </a:prstGeom>
          <a:noFill/>
          <a:ln w="25400" cap="flat" cmpd="sng" algn="ctr">
            <a:solidFill>
              <a:schemeClr val="bg1"/>
            </a:solidFill>
            <a:prstDash val="solid"/>
            <a:round/>
            <a:headEnd type="none" w="med" len="med"/>
            <a:tailEnd type="none" w="med" len="med"/>
          </a:ln>
          <a:effectLst/>
        </p:spPr>
      </p:cxnSp>
      <p:pic>
        <p:nvPicPr>
          <p:cNvPr id="19" name="Picture 18">
            <a:extLst>
              <a:ext uri="{FF2B5EF4-FFF2-40B4-BE49-F238E27FC236}">
                <a16:creationId xmlns:a16="http://schemas.microsoft.com/office/drawing/2014/main" id="{8DDB6F5F-8854-477C-A91A-DEB1B65073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91958" y="122252"/>
            <a:ext cx="1787205" cy="715946"/>
          </a:xfrm>
          <a:prstGeom prst="rect">
            <a:avLst/>
          </a:prstGeom>
        </p:spPr>
      </p:pic>
      <p:sp>
        <p:nvSpPr>
          <p:cNvPr id="20" name="TextBox 19">
            <a:extLst>
              <a:ext uri="{FF2B5EF4-FFF2-40B4-BE49-F238E27FC236}">
                <a16:creationId xmlns:a16="http://schemas.microsoft.com/office/drawing/2014/main" id="{26084449-1F69-44B2-9943-AA9463FE9D5E}"/>
              </a:ext>
            </a:extLst>
          </p:cNvPr>
          <p:cNvSpPr txBox="1"/>
          <p:nvPr userDrawn="1"/>
        </p:nvSpPr>
        <p:spPr>
          <a:xfrm>
            <a:off x="217269" y="838198"/>
            <a:ext cx="1936583" cy="300082"/>
          </a:xfrm>
          <a:prstGeom prst="rect">
            <a:avLst/>
          </a:prstGeom>
          <a:noFill/>
        </p:spPr>
        <p:txBody>
          <a:bodyPr wrap="square" rtlCol="0">
            <a:spAutoFit/>
          </a:bodyPr>
          <a:lstStyle/>
          <a:p>
            <a:r>
              <a:rPr lang="en-US" sz="1350" dirty="0">
                <a:solidFill>
                  <a:schemeClr val="bg1"/>
                </a:solidFill>
              </a:rPr>
              <a:t>Cognitive Psychology</a:t>
            </a:r>
          </a:p>
        </p:txBody>
      </p:sp>
    </p:spTree>
    <p:extLst>
      <p:ext uri="{BB962C8B-B14F-4D97-AF65-F5344CB8AC3E}">
        <p14:creationId xmlns:p14="http://schemas.microsoft.com/office/powerpoint/2010/main" val="1394600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lec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1A21C8C-FAE2-4915-99D6-6F97904B9377}"/>
              </a:ext>
            </a:extLst>
          </p:cNvPr>
          <p:cNvSpPr/>
          <p:nvPr userDrawn="1"/>
        </p:nvSpPr>
        <p:spPr bwMode="auto">
          <a:xfrm>
            <a:off x="0" y="0"/>
            <a:ext cx="9144000" cy="1524000"/>
          </a:xfrm>
          <a:prstGeom prst="rect">
            <a:avLst/>
          </a:prstGeom>
          <a:solidFill>
            <a:srgbClr val="73000A"/>
          </a:solidFill>
          <a:ln w="2540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0" fontAlgn="base" hangingPunct="0">
              <a:spcBef>
                <a:spcPct val="0"/>
              </a:spcBef>
              <a:spcAft>
                <a:spcPct val="0"/>
              </a:spcAft>
            </a:pPr>
            <a:endParaRPr lang="en-US" sz="1800" dirty="0">
              <a:solidFill>
                <a:prstClr val="black"/>
              </a:solidFill>
              <a:latin typeface="Century Gothic" pitchFamily="-112" charset="0"/>
            </a:endParaRPr>
          </a:p>
        </p:txBody>
      </p:sp>
      <p:sp>
        <p:nvSpPr>
          <p:cNvPr id="3" name="Content Placeholder 2"/>
          <p:cNvSpPr>
            <a:spLocks noGrp="1"/>
          </p:cNvSpPr>
          <p:nvPr>
            <p:ph idx="1"/>
          </p:nvPr>
        </p:nvSpPr>
        <p:spPr>
          <a:xfrm>
            <a:off x="388620" y="1923477"/>
            <a:ext cx="8378190" cy="45693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E458E0D9-E95A-4988-9F69-4CE87ABE092B}"/>
              </a:ext>
            </a:extLst>
          </p:cNvPr>
          <p:cNvSpPr txBox="1"/>
          <p:nvPr userDrawn="1"/>
        </p:nvSpPr>
        <p:spPr>
          <a:xfrm>
            <a:off x="3300952" y="438090"/>
            <a:ext cx="5688466" cy="461665"/>
          </a:xfrm>
          <a:prstGeom prst="rect">
            <a:avLst/>
          </a:prstGeom>
          <a:noFill/>
        </p:spPr>
        <p:txBody>
          <a:bodyPr wrap="square" rtlCol="0">
            <a:spAutoFit/>
          </a:bodyPr>
          <a:lstStyle/>
          <a:p>
            <a:pPr algn="r" defTabSz="342900"/>
            <a:r>
              <a:rPr lang="en-US" sz="2400" dirty="0">
                <a:solidFill>
                  <a:schemeClr val="bg1"/>
                </a:solidFill>
                <a:latin typeface="+mj-lt"/>
                <a:ea typeface="Century Gothic" charset="0"/>
                <a:cs typeface="Century Gothic" charset="0"/>
              </a:rPr>
              <a:t>reminders</a:t>
            </a:r>
          </a:p>
        </p:txBody>
      </p:sp>
      <p:cxnSp>
        <p:nvCxnSpPr>
          <p:cNvPr id="17" name="Straight Connector 16">
            <a:extLst>
              <a:ext uri="{FF2B5EF4-FFF2-40B4-BE49-F238E27FC236}">
                <a16:creationId xmlns:a16="http://schemas.microsoft.com/office/drawing/2014/main" id="{7478241C-DCCC-4696-9714-5E622A41B8FD}"/>
              </a:ext>
            </a:extLst>
          </p:cNvPr>
          <p:cNvCxnSpPr/>
          <p:nvPr userDrawn="1"/>
        </p:nvCxnSpPr>
        <p:spPr bwMode="auto">
          <a:xfrm>
            <a:off x="2246373" y="54142"/>
            <a:ext cx="0" cy="1415717"/>
          </a:xfrm>
          <a:prstGeom prst="line">
            <a:avLst/>
          </a:prstGeom>
          <a:noFill/>
          <a:ln w="25400" cap="flat" cmpd="sng" algn="ctr">
            <a:solidFill>
              <a:schemeClr val="bg1"/>
            </a:solidFill>
            <a:prstDash val="solid"/>
            <a:round/>
            <a:headEnd type="none" w="med" len="med"/>
            <a:tailEnd type="none" w="med" len="med"/>
          </a:ln>
          <a:effectLst/>
        </p:spPr>
      </p:cxnSp>
      <p:pic>
        <p:nvPicPr>
          <p:cNvPr id="19" name="Picture 18">
            <a:extLst>
              <a:ext uri="{FF2B5EF4-FFF2-40B4-BE49-F238E27FC236}">
                <a16:creationId xmlns:a16="http://schemas.microsoft.com/office/drawing/2014/main" id="{8DDB6F5F-8854-477C-A91A-DEB1B65073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91958" y="122252"/>
            <a:ext cx="1787205" cy="715946"/>
          </a:xfrm>
          <a:prstGeom prst="rect">
            <a:avLst/>
          </a:prstGeom>
        </p:spPr>
      </p:pic>
      <p:sp>
        <p:nvSpPr>
          <p:cNvPr id="20" name="TextBox 19">
            <a:extLst>
              <a:ext uri="{FF2B5EF4-FFF2-40B4-BE49-F238E27FC236}">
                <a16:creationId xmlns:a16="http://schemas.microsoft.com/office/drawing/2014/main" id="{26084449-1F69-44B2-9943-AA9463FE9D5E}"/>
              </a:ext>
            </a:extLst>
          </p:cNvPr>
          <p:cNvSpPr txBox="1"/>
          <p:nvPr userDrawn="1"/>
        </p:nvSpPr>
        <p:spPr>
          <a:xfrm>
            <a:off x="217269" y="838198"/>
            <a:ext cx="1936583" cy="300082"/>
          </a:xfrm>
          <a:prstGeom prst="rect">
            <a:avLst/>
          </a:prstGeom>
          <a:noFill/>
        </p:spPr>
        <p:txBody>
          <a:bodyPr wrap="square" rtlCol="0">
            <a:spAutoFit/>
          </a:bodyPr>
          <a:lstStyle/>
          <a:p>
            <a:r>
              <a:rPr lang="en-US" sz="1350" dirty="0">
                <a:solidFill>
                  <a:schemeClr val="bg1"/>
                </a:solidFill>
              </a:rPr>
              <a:t>Cognitive Psychology</a:t>
            </a:r>
          </a:p>
        </p:txBody>
      </p:sp>
    </p:spTree>
    <p:extLst>
      <p:ext uri="{BB962C8B-B14F-4D97-AF65-F5344CB8AC3E}">
        <p14:creationId xmlns:p14="http://schemas.microsoft.com/office/powerpoint/2010/main" val="2164779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ABFB1C-BA26-48AC-A766-24E0F20689BD}" type="datetimeFigureOut">
              <a:rPr lang="en-US" smtClean="0"/>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3228275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ABFB1C-BA26-48AC-A766-24E0F20689BD}" type="datetimeFigureOut">
              <a:rPr lang="en-US" smtClean="0"/>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151085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BABFB1C-BA26-48AC-A766-24E0F20689BD}" type="datetimeFigureOut">
              <a:rPr lang="en-US" smtClean="0"/>
              <a:t>3/11/2020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C1451A-AD21-4518-B1B6-C25DBB9CF56C}" type="slidenum">
              <a:rPr lang="en-US" smtClean="0"/>
              <a:t>‹#›</a:t>
            </a:fld>
            <a:endParaRPr lang="en-US"/>
          </a:p>
        </p:txBody>
      </p:sp>
    </p:spTree>
    <p:extLst>
      <p:ext uri="{BB962C8B-B14F-4D97-AF65-F5344CB8AC3E}">
        <p14:creationId xmlns:p14="http://schemas.microsoft.com/office/powerpoint/2010/main" val="931465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Master slide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BABFB1C-BA26-48AC-A766-24E0F20689BD}" type="datetimeFigureOut">
              <a:rPr lang="en-US" smtClean="0"/>
              <a:t>3/11/2020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C1451A-AD21-4518-B1B6-C25DBB9CF56C}" type="slidenum">
              <a:rPr lang="en-US" smtClean="0"/>
              <a:t>‹#›</a:t>
            </a:fld>
            <a:endParaRPr lang="en-US"/>
          </a:p>
        </p:txBody>
      </p:sp>
    </p:spTree>
    <p:extLst>
      <p:ext uri="{BB962C8B-B14F-4D97-AF65-F5344CB8AC3E}">
        <p14:creationId xmlns:p14="http://schemas.microsoft.com/office/powerpoint/2010/main" val="34293039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hyperlink" Target="https://www.washingtonpost.com/news/the-fix/wp/2015/12/14/why-the-national-reviews-global-temperature-graph-is-so-misleading/?noredirect=on&amp;utm_term=.317da3284066"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6A87-8F21-421A-8FE9-2B7216EDC67D}"/>
              </a:ext>
            </a:extLst>
          </p:cNvPr>
          <p:cNvSpPr>
            <a:spLocks noGrp="1"/>
          </p:cNvSpPr>
          <p:nvPr>
            <p:ph type="ctrTitle"/>
          </p:nvPr>
        </p:nvSpPr>
        <p:spPr>
          <a:xfrm>
            <a:off x="661086" y="3295135"/>
            <a:ext cx="6806514" cy="1684091"/>
          </a:xfrm>
        </p:spPr>
        <p:txBody>
          <a:bodyPr>
            <a:normAutofit/>
          </a:bodyPr>
          <a:lstStyle/>
          <a:p>
            <a:pPr>
              <a:lnSpc>
                <a:spcPct val="90000"/>
              </a:lnSpc>
            </a:pPr>
            <a:r>
              <a:rPr lang="en-US" dirty="0"/>
              <a:t>Examples of deceptive visualizations</a:t>
            </a:r>
          </a:p>
        </p:txBody>
      </p:sp>
      <p:sp>
        <p:nvSpPr>
          <p:cNvPr id="5" name="Rectangle 4"/>
          <p:cNvSpPr/>
          <p:nvPr/>
        </p:nvSpPr>
        <p:spPr>
          <a:xfrm>
            <a:off x="661086" y="5486400"/>
            <a:ext cx="3571169" cy="369332"/>
          </a:xfrm>
          <a:prstGeom prst="rect">
            <a:avLst/>
          </a:prstGeom>
        </p:spPr>
        <p:txBody>
          <a:bodyPr wrap="none">
            <a:spAutoFit/>
          </a:bodyPr>
          <a:lstStyle/>
          <a:p>
            <a:pPr algn="r"/>
            <a:r>
              <a:rPr lang="en-US" dirty="0">
                <a:solidFill>
                  <a:schemeClr val="bg1"/>
                </a:solidFill>
              </a:rPr>
              <a:t>Vargas*, Yang*, Stanley, &amp; Marsh</a:t>
            </a:r>
          </a:p>
        </p:txBody>
      </p:sp>
    </p:spTree>
    <p:extLst>
      <p:ext uri="{BB962C8B-B14F-4D97-AF65-F5344CB8AC3E}">
        <p14:creationId xmlns:p14="http://schemas.microsoft.com/office/powerpoint/2010/main" val="72476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7200"/>
            <a:ext cx="698386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29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E304D3-50FA-4898-99EB-9A2031325704}"/>
              </a:ext>
            </a:extLst>
          </p:cNvPr>
          <p:cNvPicPr>
            <a:picLocks noChangeAspect="1"/>
          </p:cNvPicPr>
          <p:nvPr/>
        </p:nvPicPr>
        <p:blipFill>
          <a:blip r:embed="rId3"/>
          <a:stretch>
            <a:fillRect/>
          </a:stretch>
        </p:blipFill>
        <p:spPr>
          <a:xfrm>
            <a:off x="1689842" y="533400"/>
            <a:ext cx="5764316" cy="5390919"/>
          </a:xfrm>
          <a:prstGeom prst="rect">
            <a:avLst/>
          </a:prstGeom>
        </p:spPr>
      </p:pic>
    </p:spTree>
    <p:extLst>
      <p:ext uri="{BB962C8B-B14F-4D97-AF65-F5344CB8AC3E}">
        <p14:creationId xmlns:p14="http://schemas.microsoft.com/office/powerpoint/2010/main" val="395384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219200"/>
            <a:ext cx="7852632" cy="4114800"/>
          </a:xfrm>
          <a:prstGeom prst="rect">
            <a:avLst/>
          </a:prstGeom>
        </p:spPr>
      </p:pic>
    </p:spTree>
    <p:extLst>
      <p:ext uri="{BB962C8B-B14F-4D97-AF65-F5344CB8AC3E}">
        <p14:creationId xmlns:p14="http://schemas.microsoft.com/office/powerpoint/2010/main" val="1422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Media Mat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4400"/>
            <a:ext cx="792271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41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39588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193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ar chart of average worker hours by coun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265339"/>
            <a:ext cx="7086600" cy="6327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ar chart of average worker hours by country, redraw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1524000"/>
            <a:ext cx="4153081"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56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96016B-3FCF-4703-B3AE-29B34C221B6A}"/>
              </a:ext>
            </a:extLst>
          </p:cNvPr>
          <p:cNvPicPr>
            <a:picLocks noChangeAspect="1"/>
          </p:cNvPicPr>
          <p:nvPr/>
        </p:nvPicPr>
        <p:blipFill>
          <a:blip r:embed="rId3"/>
          <a:stretch>
            <a:fillRect/>
          </a:stretch>
        </p:blipFill>
        <p:spPr>
          <a:xfrm>
            <a:off x="2057400" y="419100"/>
            <a:ext cx="4871232" cy="6019800"/>
          </a:xfrm>
          <a:prstGeom prst="rect">
            <a:avLst/>
          </a:prstGeom>
        </p:spPr>
      </p:pic>
    </p:spTree>
    <p:extLst>
      <p:ext uri="{BB962C8B-B14F-4D97-AF65-F5344CB8AC3E}">
        <p14:creationId xmlns:p14="http://schemas.microsoft.com/office/powerpoint/2010/main" val="89893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28800" y="914400"/>
            <a:ext cx="4863962" cy="4419600"/>
          </a:xfrm>
          <a:prstGeom prst="rect">
            <a:avLst/>
          </a:prstGeom>
        </p:spPr>
      </p:pic>
    </p:spTree>
    <p:extLst>
      <p:ext uri="{BB962C8B-B14F-4D97-AF65-F5344CB8AC3E}">
        <p14:creationId xmlns:p14="http://schemas.microsoft.com/office/powerpoint/2010/main" val="3816181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E3667B-C5C3-4B55-B132-A4741AB0FF21}"/>
              </a:ext>
            </a:extLst>
          </p:cNvPr>
          <p:cNvPicPr>
            <a:picLocks noChangeAspect="1"/>
          </p:cNvPicPr>
          <p:nvPr/>
        </p:nvPicPr>
        <p:blipFill>
          <a:blip r:embed="rId3"/>
          <a:stretch>
            <a:fillRect/>
          </a:stretch>
        </p:blipFill>
        <p:spPr>
          <a:xfrm>
            <a:off x="2162175" y="452437"/>
            <a:ext cx="4819650" cy="5953125"/>
          </a:xfrm>
          <a:prstGeom prst="rect">
            <a:avLst/>
          </a:prstGeom>
        </p:spPr>
      </p:pic>
    </p:spTree>
    <p:extLst>
      <p:ext uri="{BB962C8B-B14F-4D97-AF65-F5344CB8AC3E}">
        <p14:creationId xmlns:p14="http://schemas.microsoft.com/office/powerpoint/2010/main" val="233116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uncated bar graph">
            <a:extLst>
              <a:ext uri="{FF2B5EF4-FFF2-40B4-BE49-F238E27FC236}">
                <a16:creationId xmlns:a16="http://schemas.microsoft.com/office/drawing/2014/main" id="{FC94AF5F-4A7D-42C3-BBD3-DF722BF6CD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66" b="23280"/>
          <a:stretch/>
        </p:blipFill>
        <p:spPr>
          <a:xfrm>
            <a:off x="1696647" y="914400"/>
            <a:ext cx="5750705" cy="4191000"/>
          </a:xfrm>
          <a:prstGeom prst="rect">
            <a:avLst/>
          </a:prstGeom>
        </p:spPr>
      </p:pic>
    </p:spTree>
    <p:extLst>
      <p:ext uri="{BB962C8B-B14F-4D97-AF65-F5344CB8AC3E}">
        <p14:creationId xmlns:p14="http://schemas.microsoft.com/office/powerpoint/2010/main" val="57984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Here are some graphs.</a:t>
            </a:r>
          </a:p>
        </p:txBody>
      </p:sp>
      <p:sp>
        <p:nvSpPr>
          <p:cNvPr id="7" name="Content Placeholder 6"/>
          <p:cNvSpPr>
            <a:spLocks noGrp="1"/>
          </p:cNvSpPr>
          <p:nvPr>
            <p:ph idx="1"/>
          </p:nvPr>
        </p:nvSpPr>
        <p:spPr/>
        <p:txBody>
          <a:bodyPr/>
          <a:lstStyle/>
          <a:p>
            <a:pPr marL="0" indent="0">
              <a:buNone/>
            </a:pPr>
            <a:r>
              <a:rPr lang="en-US" sz="2400" dirty="0"/>
              <a:t>We would argue that all the graphs here are misleading in some way. This slide deck is meant to be illustrative. Many were found by happenstance e.g., in perusing textbooks and articles, attending </a:t>
            </a:r>
            <a:r>
              <a:rPr lang="en-US" sz="2400"/>
              <a:t>talks. By </a:t>
            </a:r>
            <a:r>
              <a:rPr lang="en-US" sz="2400" dirty="0"/>
              <a:t>default, we assume they were created without ill will.</a:t>
            </a:r>
          </a:p>
          <a:p>
            <a:endParaRPr lang="en-US" dirty="0"/>
          </a:p>
        </p:txBody>
      </p:sp>
    </p:spTree>
    <p:extLst>
      <p:ext uri="{BB962C8B-B14F-4D97-AF65-F5344CB8AC3E}">
        <p14:creationId xmlns:p14="http://schemas.microsoft.com/office/powerpoint/2010/main" val="2684644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1524000"/>
            <a:ext cx="7162800" cy="4113542"/>
          </a:xfrm>
          <a:prstGeom prst="rect">
            <a:avLst/>
          </a:prstGeom>
        </p:spPr>
      </p:pic>
    </p:spTree>
    <p:extLst>
      <p:ext uri="{BB962C8B-B14F-4D97-AF65-F5344CB8AC3E}">
        <p14:creationId xmlns:p14="http://schemas.microsoft.com/office/powerpoint/2010/main" val="3541303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82474" y="321809"/>
            <a:ext cx="3759058" cy="3183391"/>
          </a:xfrm>
          <a:prstGeom prst="rect">
            <a:avLst/>
          </a:prstGeom>
        </p:spPr>
      </p:pic>
      <p:pic>
        <p:nvPicPr>
          <p:cNvPr id="2" name="Picture 1"/>
          <p:cNvPicPr>
            <a:picLocks noChangeAspect="1"/>
          </p:cNvPicPr>
          <p:nvPr/>
        </p:nvPicPr>
        <p:blipFill>
          <a:blip r:embed="rId4"/>
          <a:stretch>
            <a:fillRect/>
          </a:stretch>
        </p:blipFill>
        <p:spPr>
          <a:xfrm>
            <a:off x="228600" y="224895"/>
            <a:ext cx="4630760" cy="3457937"/>
          </a:xfrm>
          <a:prstGeom prst="rect">
            <a:avLst/>
          </a:prstGeom>
        </p:spPr>
      </p:pic>
      <p:pic>
        <p:nvPicPr>
          <p:cNvPr id="5" name="Picture 4"/>
          <p:cNvPicPr>
            <a:picLocks noChangeAspect="1"/>
          </p:cNvPicPr>
          <p:nvPr/>
        </p:nvPicPr>
        <p:blipFill>
          <a:blip r:embed="rId5"/>
          <a:stretch>
            <a:fillRect/>
          </a:stretch>
        </p:blipFill>
        <p:spPr>
          <a:xfrm>
            <a:off x="1600200" y="3598515"/>
            <a:ext cx="5791200" cy="3149832"/>
          </a:xfrm>
          <a:prstGeom prst="rect">
            <a:avLst/>
          </a:prstGeom>
        </p:spPr>
      </p:pic>
    </p:spTree>
    <p:extLst>
      <p:ext uri="{BB962C8B-B14F-4D97-AF65-F5344CB8AC3E}">
        <p14:creationId xmlns:p14="http://schemas.microsoft.com/office/powerpoint/2010/main" val="170374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6A87-8F21-421A-8FE9-2B7216EDC67D}"/>
              </a:ext>
            </a:extLst>
          </p:cNvPr>
          <p:cNvSpPr>
            <a:spLocks noGrp="1"/>
          </p:cNvSpPr>
          <p:nvPr>
            <p:ph type="ctrTitle"/>
          </p:nvPr>
        </p:nvSpPr>
        <p:spPr>
          <a:xfrm>
            <a:off x="661086" y="3295135"/>
            <a:ext cx="6806514" cy="1684091"/>
          </a:xfrm>
        </p:spPr>
        <p:txBody>
          <a:bodyPr>
            <a:normAutofit/>
          </a:bodyPr>
          <a:lstStyle/>
          <a:p>
            <a:pPr>
              <a:lnSpc>
                <a:spcPct val="90000"/>
              </a:lnSpc>
            </a:pPr>
            <a:r>
              <a:rPr lang="en-US" dirty="0"/>
              <a:t>Other techniques and graph types</a:t>
            </a:r>
          </a:p>
        </p:txBody>
      </p:sp>
    </p:spTree>
    <p:extLst>
      <p:ext uri="{BB962C8B-B14F-4D97-AF65-F5344CB8AC3E}">
        <p14:creationId xmlns:p14="http://schemas.microsoft.com/office/powerpoint/2010/main" val="3119603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232" y="2986146"/>
            <a:ext cx="1291389" cy="276999"/>
          </a:xfrm>
          <a:prstGeom prst="rect">
            <a:avLst/>
          </a:prstGeom>
          <a:noFill/>
        </p:spPr>
        <p:txBody>
          <a:bodyPr wrap="square" rtlCol="0">
            <a:spAutoFit/>
          </a:bodyPr>
          <a:lstStyle/>
          <a:p>
            <a:r>
              <a:rPr lang="en-US" sz="1200" i="1" dirty="0">
                <a:latin typeface="+mn-lt"/>
              </a:rPr>
              <a:t>National Review</a:t>
            </a:r>
          </a:p>
        </p:txBody>
      </p:sp>
      <p:pic>
        <p:nvPicPr>
          <p:cNvPr id="5" name="Picture 2" descr="https://pbs.twimg.com/media/CWN3D6nWUAUmQWW.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232" y="381000"/>
            <a:ext cx="4585099"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30412" y="6358652"/>
            <a:ext cx="1981200" cy="276999"/>
          </a:xfrm>
          <a:prstGeom prst="rect">
            <a:avLst/>
          </a:prstGeom>
          <a:noFill/>
        </p:spPr>
        <p:txBody>
          <a:bodyPr wrap="square" rtlCol="0">
            <a:spAutoFit/>
          </a:bodyPr>
          <a:lstStyle/>
          <a:p>
            <a:r>
              <a:rPr lang="en-US" sz="1200" i="1" dirty="0">
                <a:latin typeface="+mn-lt"/>
              </a:rPr>
              <a:t>Source: </a:t>
            </a:r>
            <a:r>
              <a:rPr lang="en-US" sz="1200" i="1" dirty="0">
                <a:latin typeface="+mn-lt"/>
                <a:hlinkClick r:id="rId4"/>
              </a:rPr>
              <a:t>Washington Post</a:t>
            </a:r>
            <a:endParaRPr lang="en-US" sz="1200" i="1" dirty="0">
              <a:latin typeface="+mn-lt"/>
            </a:endParaRPr>
          </a:p>
        </p:txBody>
      </p:sp>
      <p:pic>
        <p:nvPicPr>
          <p:cNvPr id="7" name="Picture 16" descr="https://img.washingtonpost.com/wp-apps/imrs.php?src=https://img.washingtonpost.com/blogs/the-fix/files/2015/12/NRO_Temp_1.jpg&amp;w=148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30412" y="3263145"/>
            <a:ext cx="3790356" cy="29628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5DB89D-6103-4385-8F3C-4931FD746F71}"/>
              </a:ext>
            </a:extLst>
          </p:cNvPr>
          <p:cNvSpPr txBox="1"/>
          <p:nvPr/>
        </p:nvSpPr>
        <p:spPr>
          <a:xfrm>
            <a:off x="968926" y="4419600"/>
            <a:ext cx="2895600" cy="923330"/>
          </a:xfrm>
          <a:prstGeom prst="rect">
            <a:avLst/>
          </a:prstGeom>
          <a:noFill/>
        </p:spPr>
        <p:txBody>
          <a:bodyPr wrap="square" rtlCol="0">
            <a:spAutoFit/>
          </a:bodyPr>
          <a:lstStyle/>
          <a:p>
            <a:r>
              <a:rPr lang="en-US" dirty="0"/>
              <a:t>Two representations of the same set of NASA data on global temperatures.</a:t>
            </a:r>
          </a:p>
        </p:txBody>
      </p:sp>
    </p:spTree>
    <p:extLst>
      <p:ext uri="{BB962C8B-B14F-4D97-AF65-F5344CB8AC3E}">
        <p14:creationId xmlns:p14="http://schemas.microsoft.com/office/powerpoint/2010/main" val="281293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88eTKMXUAAuz5S.jpg:large">
            <a:extLst>
              <a:ext uri="{FF2B5EF4-FFF2-40B4-BE49-F238E27FC236}">
                <a16:creationId xmlns:a16="http://schemas.microsoft.com/office/drawing/2014/main" id="{91800AF8-F3DE-4051-B8EC-FCC1F731E2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219200"/>
            <a:ext cx="6416421" cy="481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337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http://flowingdata.com/2009/11/26/fox-news-makes-the-best-pie-chart-e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14324"/>
            <a:ext cx="8305800" cy="622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2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The Wonk 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38139"/>
            <a:ext cx="8030633" cy="618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229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n axis should not change scales mid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17" y="609600"/>
            <a:ext cx="8112966"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27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viz-mistakes-2-not-to-sca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33400"/>
            <a:ext cx="7551097" cy="5916660"/>
          </a:xfrm>
          <a:prstGeom prst="rect">
            <a:avLst/>
          </a:prstGeom>
        </p:spPr>
      </p:pic>
    </p:spTree>
    <p:extLst>
      <p:ext uri="{BB962C8B-B14F-4D97-AF65-F5344CB8AC3E}">
        <p14:creationId xmlns:p14="http://schemas.microsoft.com/office/powerpoint/2010/main" val="279023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UKQjG1W0AAvih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609600"/>
            <a:ext cx="8128000" cy="5016137"/>
          </a:xfrm>
          <a:prstGeom prst="rect">
            <a:avLst/>
          </a:prstGeom>
        </p:spPr>
      </p:pic>
      <p:sp>
        <p:nvSpPr>
          <p:cNvPr id="3" name="Title 2">
            <a:extLst>
              <a:ext uri="{FF2B5EF4-FFF2-40B4-BE49-F238E27FC236}">
                <a16:creationId xmlns:a16="http://schemas.microsoft.com/office/drawing/2014/main" id="{786DC831-37CD-4F39-814E-7908D96BDBA9}"/>
              </a:ext>
            </a:extLst>
          </p:cNvPr>
          <p:cNvSpPr>
            <a:spLocks noGrp="1"/>
          </p:cNvSpPr>
          <p:nvPr>
            <p:ph type="title" idx="4294967295"/>
          </p:nvPr>
        </p:nvSpPr>
        <p:spPr>
          <a:xfrm>
            <a:off x="1143000" y="5943600"/>
            <a:ext cx="7886700" cy="792163"/>
          </a:xfrm>
        </p:spPr>
        <p:txBody>
          <a:bodyPr/>
          <a:lstStyle/>
          <a:p>
            <a:pPr algn="r"/>
            <a:r>
              <a:rPr lang="en-US" sz="1200" dirty="0"/>
              <a:t>Data published in </a:t>
            </a:r>
            <a:r>
              <a:rPr lang="en-US" sz="1200" b="0" dirty="0"/>
              <a:t>Twenge, J. M., Martin, G. N., &amp; Campbell, W. K. (2018). Decreases in psychological well-being among American adolescents after 2012 and links to screen time during the rise of smartphone technology. </a:t>
            </a:r>
            <a:r>
              <a:rPr lang="en-US" sz="1200" b="0" i="1" dirty="0"/>
              <a:t>Emotion</a:t>
            </a:r>
            <a:r>
              <a:rPr lang="en-US" sz="1200" b="0" dirty="0"/>
              <a:t>. Re-plotted by Amy </a:t>
            </a:r>
            <a:r>
              <a:rPr lang="en-US" sz="1200" b="0" dirty="0" err="1"/>
              <a:t>Orben</a:t>
            </a:r>
            <a:r>
              <a:rPr lang="en-US" sz="1200" b="0" dirty="0"/>
              <a:t> (@</a:t>
            </a:r>
            <a:r>
              <a:rPr lang="en-US" sz="1200" b="0" dirty="0" err="1"/>
              <a:t>OrbenAmy</a:t>
            </a:r>
            <a:r>
              <a:rPr lang="en-US" sz="1200" b="0" dirty="0"/>
              <a:t>): https://twitter.com/OrbenAmy/status/955485018545156096</a:t>
            </a:r>
          </a:p>
        </p:txBody>
      </p:sp>
    </p:spTree>
    <p:extLst>
      <p:ext uri="{BB962C8B-B14F-4D97-AF65-F5344CB8AC3E}">
        <p14:creationId xmlns:p14="http://schemas.microsoft.com/office/powerpoint/2010/main" val="90537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6A87-8F21-421A-8FE9-2B7216EDC67D}"/>
              </a:ext>
            </a:extLst>
          </p:cNvPr>
          <p:cNvSpPr>
            <a:spLocks noGrp="1"/>
          </p:cNvSpPr>
          <p:nvPr>
            <p:ph type="ctrTitle"/>
          </p:nvPr>
        </p:nvSpPr>
        <p:spPr>
          <a:xfrm>
            <a:off x="661086" y="3295135"/>
            <a:ext cx="6806514" cy="1684091"/>
          </a:xfrm>
        </p:spPr>
        <p:txBody>
          <a:bodyPr>
            <a:normAutofit/>
          </a:bodyPr>
          <a:lstStyle/>
          <a:p>
            <a:pPr>
              <a:lnSpc>
                <a:spcPct val="90000"/>
              </a:lnSpc>
            </a:pPr>
            <a:r>
              <a:rPr lang="en-US" dirty="0"/>
              <a:t>Examples of y-axis truncation in bar graphs</a:t>
            </a:r>
          </a:p>
        </p:txBody>
      </p:sp>
    </p:spTree>
    <p:extLst>
      <p:ext uri="{BB962C8B-B14F-4D97-AF65-F5344CB8AC3E}">
        <p14:creationId xmlns:p14="http://schemas.microsoft.com/office/powerpoint/2010/main" val="1516213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vapotranspiration-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38" y="228600"/>
            <a:ext cx="7934924" cy="6400800"/>
          </a:xfrm>
          <a:prstGeom prst="rect">
            <a:avLst/>
          </a:prstGeom>
        </p:spPr>
      </p:pic>
    </p:spTree>
    <p:extLst>
      <p:ext uri="{BB962C8B-B14F-4D97-AF65-F5344CB8AC3E}">
        <p14:creationId xmlns:p14="http://schemas.microsoft.com/office/powerpoint/2010/main" val="1555066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orida gun death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81000"/>
            <a:ext cx="4870349" cy="6096000"/>
          </a:xfrm>
          <a:prstGeom prst="rect">
            <a:avLst/>
          </a:prstGeom>
        </p:spPr>
      </p:pic>
    </p:spTree>
    <p:extLst>
      <p:ext uri="{BB962C8B-B14F-4D97-AF65-F5344CB8AC3E}">
        <p14:creationId xmlns:p14="http://schemas.microsoft.com/office/powerpoint/2010/main" val="2262682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 Source: https://twitter.com/DanaDanger/status/230851016344600576/photo/1/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66800"/>
            <a:ext cx="61341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3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viz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47203" y="1676400"/>
            <a:ext cx="3819272" cy="22616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viz4"/>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24400" y="1676400"/>
            <a:ext cx="4042610" cy="22539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F5CFF1E-9D77-4D3D-849D-8A9451A977D7}"/>
              </a:ext>
            </a:extLst>
          </p:cNvPr>
          <p:cNvSpPr txBox="1"/>
          <p:nvPr/>
        </p:nvSpPr>
        <p:spPr>
          <a:xfrm>
            <a:off x="647203" y="4267200"/>
            <a:ext cx="3819272" cy="369332"/>
          </a:xfrm>
          <a:prstGeom prst="rect">
            <a:avLst/>
          </a:prstGeom>
          <a:noFill/>
        </p:spPr>
        <p:txBody>
          <a:bodyPr wrap="square" rtlCol="0">
            <a:spAutoFit/>
          </a:bodyPr>
          <a:lstStyle/>
          <a:p>
            <a:r>
              <a:rPr lang="en-US" dirty="0"/>
              <a:t>Original Fox News graph</a:t>
            </a:r>
          </a:p>
        </p:txBody>
      </p:sp>
      <p:sp>
        <p:nvSpPr>
          <p:cNvPr id="14" name="TextBox 13">
            <a:extLst>
              <a:ext uri="{FF2B5EF4-FFF2-40B4-BE49-F238E27FC236}">
                <a16:creationId xmlns:a16="http://schemas.microsoft.com/office/drawing/2014/main" id="{8F8B156C-0E4E-4AA6-9FBC-5989A1B15170}"/>
              </a:ext>
            </a:extLst>
          </p:cNvPr>
          <p:cNvSpPr txBox="1"/>
          <p:nvPr/>
        </p:nvSpPr>
        <p:spPr>
          <a:xfrm>
            <a:off x="4695110" y="4267200"/>
            <a:ext cx="3819272" cy="369332"/>
          </a:xfrm>
          <a:prstGeom prst="rect">
            <a:avLst/>
          </a:prstGeom>
          <a:noFill/>
        </p:spPr>
        <p:txBody>
          <a:bodyPr wrap="square" rtlCol="0">
            <a:spAutoFit/>
          </a:bodyPr>
          <a:lstStyle/>
          <a:p>
            <a:r>
              <a:rPr lang="en-US" dirty="0"/>
              <a:t>Re-plotted</a:t>
            </a:r>
          </a:p>
        </p:txBody>
      </p:sp>
    </p:spTree>
    <p:extLst>
      <p:ext uri="{BB962C8B-B14F-4D97-AF65-F5344CB8AC3E}">
        <p14:creationId xmlns:p14="http://schemas.microsoft.com/office/powerpoint/2010/main" val="1624114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sa-toda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229" y="457200"/>
            <a:ext cx="5361541"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48400" y="6172200"/>
            <a:ext cx="2514600" cy="369332"/>
          </a:xfrm>
          <a:prstGeom prst="rect">
            <a:avLst/>
          </a:prstGeom>
          <a:noFill/>
        </p:spPr>
        <p:txBody>
          <a:bodyPr wrap="square" rtlCol="0">
            <a:spAutoFit/>
          </a:bodyPr>
          <a:lstStyle/>
          <a:p>
            <a:r>
              <a:rPr lang="en-US" dirty="0"/>
              <a:t>USA Today</a:t>
            </a:r>
          </a:p>
        </p:txBody>
      </p:sp>
    </p:spTree>
    <p:extLst>
      <p:ext uri="{BB962C8B-B14F-4D97-AF65-F5344CB8AC3E}">
        <p14:creationId xmlns:p14="http://schemas.microsoft.com/office/powerpoint/2010/main" val="781789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sleading gra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807566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9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6F4F42-4A0A-4580-BB2B-4238864E72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7980"/>
          <a:stretch/>
        </p:blipFill>
        <p:spPr>
          <a:xfrm>
            <a:off x="681564" y="152401"/>
            <a:ext cx="7966204" cy="2744088"/>
          </a:xfrm>
          <a:prstGeom prst="rect">
            <a:avLst/>
          </a:prstGeom>
        </p:spPr>
      </p:pic>
      <p:graphicFrame>
        <p:nvGraphicFramePr>
          <p:cNvPr id="3" name="Chart 2">
            <a:extLst>
              <a:ext uri="{FF2B5EF4-FFF2-40B4-BE49-F238E27FC236}">
                <a16:creationId xmlns:a16="http://schemas.microsoft.com/office/drawing/2014/main" id="{41FCF2A6-6629-4B25-A6E3-066F7DEE93FC}"/>
              </a:ext>
            </a:extLst>
          </p:cNvPr>
          <p:cNvGraphicFramePr>
            <a:graphicFrameLocks/>
          </p:cNvGraphicFramePr>
          <p:nvPr>
            <p:extLst>
              <p:ext uri="{D42A27DB-BD31-4B8C-83A1-F6EECF244321}">
                <p14:modId xmlns:p14="http://schemas.microsoft.com/office/powerpoint/2010/main" val="3722900546"/>
              </p:ext>
            </p:extLst>
          </p:nvPr>
        </p:nvGraphicFramePr>
        <p:xfrm>
          <a:off x="4570520" y="2895600"/>
          <a:ext cx="4573480" cy="27440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41FCF2A6-6629-4B25-A6E3-066F7DEE93FC}"/>
              </a:ext>
            </a:extLst>
          </p:cNvPr>
          <p:cNvGraphicFramePr>
            <a:graphicFrameLocks/>
          </p:cNvGraphicFramePr>
          <p:nvPr>
            <p:extLst>
              <p:ext uri="{D42A27DB-BD31-4B8C-83A1-F6EECF244321}">
                <p14:modId xmlns:p14="http://schemas.microsoft.com/office/powerpoint/2010/main" val="571322908"/>
              </p:ext>
            </p:extLst>
          </p:nvPr>
        </p:nvGraphicFramePr>
        <p:xfrm>
          <a:off x="261951" y="2946830"/>
          <a:ext cx="4402715" cy="2641629"/>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 Placeholder 4">
            <a:extLst>
              <a:ext uri="{FF2B5EF4-FFF2-40B4-BE49-F238E27FC236}">
                <a16:creationId xmlns:a16="http://schemas.microsoft.com/office/drawing/2014/main" id="{7699551B-C4F2-4560-A0C9-4D72DA4C820B}"/>
              </a:ext>
            </a:extLst>
          </p:cNvPr>
          <p:cNvSpPr>
            <a:spLocks noGrp="1"/>
          </p:cNvSpPr>
          <p:nvPr>
            <p:ph idx="4294967295"/>
          </p:nvPr>
        </p:nvSpPr>
        <p:spPr>
          <a:xfrm>
            <a:off x="796380" y="6172200"/>
            <a:ext cx="7886700" cy="233363"/>
          </a:xfrm>
        </p:spPr>
        <p:txBody>
          <a:bodyPr>
            <a:noAutofit/>
          </a:bodyPr>
          <a:lstStyle/>
          <a:p>
            <a:pPr marL="0" indent="0" algn="ctr">
              <a:buNone/>
            </a:pPr>
            <a:r>
              <a:rPr lang="en-US" sz="2000" dirty="0"/>
              <a:t>In Excel, the default is to truncate the y-axis in bar graphs.</a:t>
            </a:r>
          </a:p>
        </p:txBody>
      </p:sp>
    </p:spTree>
    <p:extLst>
      <p:ext uri="{BB962C8B-B14F-4D97-AF65-F5344CB8AC3E}">
        <p14:creationId xmlns:p14="http://schemas.microsoft.com/office/powerpoint/2010/main" val="1837224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_uploaded_from_ios_1024.jpg"/>
          <p:cNvPicPr>
            <a:picLocks noChangeAspect="1"/>
          </p:cNvPicPr>
          <p:nvPr/>
        </p:nvPicPr>
        <p:blipFill rotWithShape="1">
          <a:blip r:embed="rId3">
            <a:extLst>
              <a:ext uri="{28A0092B-C50C-407E-A947-70E740481C1C}">
                <a14:useLocalDpi xmlns:a14="http://schemas.microsoft.com/office/drawing/2010/main" val="0"/>
              </a:ext>
            </a:extLst>
          </a:blip>
          <a:srcRect t="9756"/>
          <a:stretch/>
        </p:blipFill>
        <p:spPr>
          <a:xfrm>
            <a:off x="2057400" y="609600"/>
            <a:ext cx="4686300" cy="5638800"/>
          </a:xfrm>
          <a:prstGeom prst="rect">
            <a:avLst/>
          </a:prstGeom>
        </p:spPr>
      </p:pic>
    </p:spTree>
    <p:extLst>
      <p:ext uri="{BB962C8B-B14F-4D97-AF65-F5344CB8AC3E}">
        <p14:creationId xmlns:p14="http://schemas.microsoft.com/office/powerpoint/2010/main" val="2033275849"/>
      </p:ext>
    </p:extLst>
  </p:cSld>
  <p:clrMapOvr>
    <a:masterClrMapping/>
  </p:clrMapOvr>
</p:sld>
</file>

<file path=ppt/theme/theme1.xml><?xml version="1.0" encoding="utf-8"?>
<a:theme xmlns:a="http://schemas.openxmlformats.org/drawingml/2006/main" name="1_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sy242">
      <a:majorFont>
        <a:latin typeface="Avenir LT Std 65 Medium"/>
        <a:ea typeface=""/>
        <a:cs typeface=""/>
      </a:majorFont>
      <a:minorFont>
        <a:latin typeface="Avenir LT Std 55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784</Words>
  <Application>Microsoft Office PowerPoint</Application>
  <PresentationFormat>On-screen Show (4:3)</PresentationFormat>
  <Paragraphs>92</Paragraphs>
  <Slides>31</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Avenir LT Std 55 Roman</vt:lpstr>
      <vt:lpstr>Avenir LT Std 65 Medium</vt:lpstr>
      <vt:lpstr>Calibri</vt:lpstr>
      <vt:lpstr>Century Gothic</vt:lpstr>
      <vt:lpstr>Times New Roman</vt:lpstr>
      <vt:lpstr>1_Office Theme</vt:lpstr>
      <vt:lpstr>Examples of deceptive visualizations</vt:lpstr>
      <vt:lpstr>Here are some graphs.</vt:lpstr>
      <vt:lpstr>Examples of y-axis truncation in bar graphs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techniques and graph types</vt:lpstr>
      <vt:lpstr>PowerPoint Presentation</vt:lpstr>
      <vt:lpstr>PowerPoint Presentation</vt:lpstr>
      <vt:lpstr>PowerPoint Presentation</vt:lpstr>
      <vt:lpstr>PowerPoint Presentation</vt:lpstr>
      <vt:lpstr>PowerPoint Presentation</vt:lpstr>
      <vt:lpstr>PowerPoint Presentation</vt:lpstr>
      <vt:lpstr>Data published in Twenge, J. M., Martin, G. N., &amp; Campbell, W. K. (2018). Decreases in psychological well-being among American adolescents after 2012 and links to screen time during the rise of smartphone technology. Emotion. Re-plotted by Amy Orben (@OrbenAmy): https://twitter.com/OrbenAmy/status/955485018545156096</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brenda</dc:creator>
  <cp:lastModifiedBy>Brenda Yang</cp:lastModifiedBy>
  <cp:revision>40</cp:revision>
  <dcterms:created xsi:type="dcterms:W3CDTF">2018-08-22T13:52:21Z</dcterms:created>
  <dcterms:modified xsi:type="dcterms:W3CDTF">2020-03-11T18:11:06Z</dcterms:modified>
</cp:coreProperties>
</file>